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74" r:id="rId4"/>
    <p:sldId id="258" r:id="rId5"/>
    <p:sldId id="275" r:id="rId6"/>
    <p:sldId id="278" r:id="rId7"/>
    <p:sldId id="279" r:id="rId8"/>
    <p:sldId id="284" r:id="rId9"/>
    <p:sldId id="285" r:id="rId10"/>
    <p:sldId id="276" r:id="rId11"/>
    <p:sldId id="281" r:id="rId12"/>
    <p:sldId id="282" r:id="rId13"/>
    <p:sldId id="269" r:id="rId14"/>
    <p:sldId id="283" r:id="rId15"/>
    <p:sldId id="289" r:id="rId16"/>
    <p:sldId id="270" r:id="rId17"/>
    <p:sldId id="290" r:id="rId18"/>
    <p:sldId id="277" r:id="rId19"/>
    <p:sldId id="286" r:id="rId20"/>
    <p:sldId id="287" r:id="rId21"/>
    <p:sldId id="280" r:id="rId22"/>
    <p:sldId id="273" r:id="rId23"/>
    <p:sldId id="288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ullName" initials="F" lastIdx="1" clrIdx="0">
    <p:extLst>
      <p:ext uri="{19B8F6BF-5375-455C-9EA6-DF929625EA0E}">
        <p15:presenceInfo xmlns:p15="http://schemas.microsoft.com/office/powerpoint/2012/main" userId="FullNam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B7"/>
    <a:srgbClr val="FFFFFF"/>
    <a:srgbClr val="F3A571"/>
    <a:srgbClr val="FFBB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EE0DBA-9024-4162-85A0-0A4175B817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66F2266-A85A-4140-B90F-4A02014A39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1C94EF-7F4B-41ED-B8A7-895CB1E2F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B190F-9F71-4A24-8C93-6EBFEDA8D48C}" type="datetimeFigureOut">
              <a:rPr lang="ko-KR" altLang="en-US" smtClean="0"/>
              <a:t>2024-09-20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E17802-2635-446B-9107-2D14538B3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E4B3BA-DD1D-41F9-9B8C-6BF40F0F8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7A624-5959-49FB-8D0A-6643A9916A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82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E962FF-326F-468B-95F0-BD42AA021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861DDE-2FC7-466A-B786-C83CE83E8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A6EB1E-6029-41A4-AA89-43D7B66DB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B190F-9F71-4A24-8C93-6EBFEDA8D48C}" type="datetimeFigureOut">
              <a:rPr lang="ko-KR" altLang="en-US" smtClean="0"/>
              <a:t>2024-09-20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B41657-D1EC-4ADE-A1CE-01F288AA2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8757EA-5792-4288-9F97-ADC825398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7A624-5959-49FB-8D0A-6643A9916A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004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A111026-8919-45A6-9816-3238D835D0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6B287BD-B068-4802-B49D-AF6968DDB9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26CED0-34DE-4149-93F5-9373EE1EF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B190F-9F71-4A24-8C93-6EBFEDA8D48C}" type="datetimeFigureOut">
              <a:rPr lang="ko-KR" altLang="en-US" smtClean="0"/>
              <a:t>2024-09-20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FC9425-0000-4613-927F-81C0DB58B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63CCB7-89DB-436B-A545-5F9D4E4AD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7A624-5959-49FB-8D0A-6643A9916A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084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85F2D4-674B-4821-A65B-B197810FE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9EEE3C-AC94-45A2-B5A4-889C0F655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2283ED-2C9A-4EF6-8481-78B169CCC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B190F-9F71-4A24-8C93-6EBFEDA8D48C}" type="datetimeFigureOut">
              <a:rPr lang="ko-KR" altLang="en-US" smtClean="0"/>
              <a:t>2024-09-20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78DE74-AE21-42DD-991F-EF90275E5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9E21FF-9404-43DF-877A-19B1AFCB1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7A624-5959-49FB-8D0A-6643A9916A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752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8FC482-1951-4E6D-8935-CD3FF337D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409633-5D7A-4E72-952A-FD4EC2A41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6DFA90-E04A-4244-8AE3-ADC764E30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B190F-9F71-4A24-8C93-6EBFEDA8D48C}" type="datetimeFigureOut">
              <a:rPr lang="ko-KR" altLang="en-US" smtClean="0"/>
              <a:t>2024-09-20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B028FC-6086-4CD8-B891-59AD63B27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DE9AC-2B86-41D1-8DAF-BC04719A5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7A624-5959-49FB-8D0A-6643A9916A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232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33704C-EEB8-4513-839F-5E40EFD3B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D6303B-FF53-49C7-AD25-4E02AB58C5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9FDE4B-5E93-4A1D-9D52-818931D270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5552D0-40EB-472C-B36F-E609C70F3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B190F-9F71-4A24-8C93-6EBFEDA8D48C}" type="datetimeFigureOut">
              <a:rPr lang="ko-KR" altLang="en-US" smtClean="0"/>
              <a:t>2024-09-20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44087F-A5E6-44DC-895D-33EA9C1BF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562A8C-340B-4878-A2EC-8AFB6015D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7A624-5959-49FB-8D0A-6643A9916A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927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19D589-76A0-4D81-9302-E7287C95F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932DC1-F6DD-4884-91AF-8A4D45B05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4EF256-79E4-4AB4-81C3-CB26CFF515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58152ED-303D-4411-9ECB-DF75A92BB6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B0233A-994E-4474-80CF-3F9D2A72C3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1C9B8-6FDB-4DC1-B8FE-B05390E2C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B190F-9F71-4A24-8C93-6EBFEDA8D48C}" type="datetimeFigureOut">
              <a:rPr lang="ko-KR" altLang="en-US" smtClean="0"/>
              <a:t>2024-09-20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989ECEF-B2BB-47CE-9A86-39914C64B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947CAA1-8CE6-428D-B962-10970D91F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7A624-5959-49FB-8D0A-6643A9916A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906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86FF8-B785-42BE-B0DE-AEAAA0638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A92E74-D42F-4FDE-A8B6-64D12AA53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B190F-9F71-4A24-8C93-6EBFEDA8D48C}" type="datetimeFigureOut">
              <a:rPr lang="ko-KR" altLang="en-US" smtClean="0"/>
              <a:t>2024-09-20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31C1962-462A-4890-9B8E-85F788421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8987CF2-456D-4AD7-B2DE-BBF2046FA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7A624-5959-49FB-8D0A-6643A9916A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205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A77AB15-C243-4134-82A2-4D11F176C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B190F-9F71-4A24-8C93-6EBFEDA8D48C}" type="datetimeFigureOut">
              <a:rPr lang="ko-KR" altLang="en-US" smtClean="0"/>
              <a:t>2024-09-20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75C3583-4B8D-4255-AA2F-C3A466E1E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1736CA-A8D4-4ACC-847F-C4C2064CB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7A624-5959-49FB-8D0A-6643A9916A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357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C48387-03DF-4395-BAC7-EBEDDC4A4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41084D-E7FC-47E6-98F6-B5DFA2A9D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9F5F66-8961-4283-97F1-A74E5BC5FC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19725A-1338-4F22-A308-CF158AF29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B190F-9F71-4A24-8C93-6EBFEDA8D48C}" type="datetimeFigureOut">
              <a:rPr lang="ko-KR" altLang="en-US" smtClean="0"/>
              <a:t>2024-09-20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9DC5E3-6AD1-414A-9A0B-0DBC2C026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87D91C-E19F-4806-B6C7-EA8E7C7F1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7A624-5959-49FB-8D0A-6643A9916A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778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37113A-E4D0-43D3-991B-8A90A3E4D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755E833-6A6E-4A6C-AF29-7805E6CAEE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B4E3AD-E3E4-461A-9DCF-6E33986E9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A2C5C8-E7C7-4D4F-AB81-FA699013C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B190F-9F71-4A24-8C93-6EBFEDA8D48C}" type="datetimeFigureOut">
              <a:rPr lang="ko-KR" altLang="en-US" smtClean="0"/>
              <a:t>2024-09-20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72297A-8C55-4847-ACCA-14D89A0D0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9E149C-94DB-4EFF-8165-5C7538CDB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7A624-5959-49FB-8D0A-6643A9916A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403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D61827-8DD3-4F2A-B9DE-9AE4CDE36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2E20BA-CF16-476D-B97E-695998478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19ACBA-4E89-4DC0-8490-4EFCC22E26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B190F-9F71-4A24-8C93-6EBFEDA8D48C}" type="datetimeFigureOut">
              <a:rPr lang="ko-KR" altLang="en-US" smtClean="0"/>
              <a:t>2024-09-20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A8303E-AA36-4EE2-AA23-2448CA06C9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E22A50-3F75-403C-A32F-CC8A749C3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7A624-5959-49FB-8D0A-6643A9916A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279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93D0E5F-08BC-49D1-BF9C-A5FC91B6A282}"/>
              </a:ext>
            </a:extLst>
          </p:cNvPr>
          <p:cNvSpPr/>
          <p:nvPr/>
        </p:nvSpPr>
        <p:spPr>
          <a:xfrm flipV="1">
            <a:off x="4071456" y="3424261"/>
            <a:ext cx="4049087" cy="45719"/>
          </a:xfrm>
          <a:prstGeom prst="rect">
            <a:avLst/>
          </a:prstGeom>
          <a:solidFill>
            <a:srgbClr val="FFC9B6"/>
          </a:solidFill>
          <a:ln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1876E3-6ABC-4177-997B-2A66B277790C}"/>
              </a:ext>
            </a:extLst>
          </p:cNvPr>
          <p:cNvSpPr txBox="1"/>
          <p:nvPr/>
        </p:nvSpPr>
        <p:spPr>
          <a:xfrm>
            <a:off x="5445503" y="2683773"/>
            <a:ext cx="1865886" cy="6956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4000">
                <a:latin typeface="Arial Black"/>
              </a:rPr>
              <a:t>CatCh</a:t>
            </a:r>
            <a:endParaRPr lang="ko-KR" altLang="en-US" sz="4000">
              <a:latin typeface="Arial Black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F76CD1-A3A3-4003-B627-4E97D9AC5E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64078" y="2433569"/>
            <a:ext cx="935809" cy="9580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9C7E4B-5818-4FCC-B01D-43AC4F4BD7D0}"/>
              </a:ext>
            </a:extLst>
          </p:cNvPr>
          <p:cNvSpPr txBox="1"/>
          <p:nvPr/>
        </p:nvSpPr>
        <p:spPr>
          <a:xfrm>
            <a:off x="5518597" y="3930361"/>
            <a:ext cx="1135568" cy="161128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b="1" dirty="0"/>
              <a:t>Team 2 </a:t>
            </a:r>
          </a:p>
          <a:p>
            <a:pPr lvl="0">
              <a:defRPr lang="ko-KR" altLang="en-US"/>
            </a:pPr>
            <a:r>
              <a:rPr lang="ko-KR" altLang="en-US" sz="1600" dirty="0"/>
              <a:t> </a:t>
            </a:r>
            <a:r>
              <a:rPr lang="ko-KR" altLang="en-US" sz="1600" dirty="0" err="1"/>
              <a:t>심성완</a:t>
            </a:r>
            <a:endParaRPr lang="ko-KR" altLang="en-US" sz="1600" dirty="0"/>
          </a:p>
          <a:p>
            <a:pPr lvl="0">
              <a:defRPr lang="ko-KR" altLang="en-US"/>
            </a:pPr>
            <a:r>
              <a:rPr lang="ko-KR" altLang="en-US" sz="1600" dirty="0"/>
              <a:t> 박재영</a:t>
            </a:r>
          </a:p>
          <a:p>
            <a:pPr lvl="0">
              <a:defRPr lang="ko-KR" altLang="en-US"/>
            </a:pPr>
            <a:r>
              <a:rPr lang="ko-KR" altLang="en-US" sz="1600" dirty="0"/>
              <a:t> </a:t>
            </a:r>
            <a:r>
              <a:rPr lang="ko-KR" altLang="en-US" sz="1600" dirty="0" err="1"/>
              <a:t>진찬민</a:t>
            </a:r>
            <a:endParaRPr lang="ko-KR" altLang="en-US" sz="1600" dirty="0"/>
          </a:p>
          <a:p>
            <a:pPr lvl="0">
              <a:defRPr lang="ko-KR" altLang="en-US"/>
            </a:pPr>
            <a:r>
              <a:rPr lang="ko-KR" altLang="en-US" sz="1600" dirty="0"/>
              <a:t> </a:t>
            </a:r>
            <a:r>
              <a:rPr lang="ko-KR" altLang="en-US" sz="1600" dirty="0" err="1"/>
              <a:t>이요셉</a:t>
            </a:r>
            <a:endParaRPr lang="ko-KR" altLang="en-US" sz="1600" dirty="0"/>
          </a:p>
          <a:p>
            <a:pPr lvl="0">
              <a:defRPr lang="ko-KR" altLang="en-US"/>
            </a:pPr>
            <a:r>
              <a:rPr lang="ko-KR" altLang="en-US" sz="1600" dirty="0"/>
              <a:t> 지윤서</a:t>
            </a:r>
            <a:endParaRPr lang="en-US" altLang="ko-K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BFF4BA-E0CB-478E-B2D6-504836866150}"/>
              </a:ext>
            </a:extLst>
          </p:cNvPr>
          <p:cNvSpPr txBox="1"/>
          <p:nvPr/>
        </p:nvSpPr>
        <p:spPr>
          <a:xfrm>
            <a:off x="4313299" y="3561029"/>
            <a:ext cx="354101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/>
              <a:t>정보처리 산업기사 과정평가형 </a:t>
            </a:r>
            <a:r>
              <a:rPr lang="en-US" altLang="ko-KR" b="1"/>
              <a:t>B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65286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93D0E5F-08BC-49D1-BF9C-A5FC91B6A282}"/>
              </a:ext>
            </a:extLst>
          </p:cNvPr>
          <p:cNvSpPr/>
          <p:nvPr/>
        </p:nvSpPr>
        <p:spPr>
          <a:xfrm flipV="1">
            <a:off x="4071456" y="3424261"/>
            <a:ext cx="4049087" cy="45719"/>
          </a:xfrm>
          <a:prstGeom prst="rect">
            <a:avLst/>
          </a:prstGeom>
          <a:solidFill>
            <a:srgbClr val="FFC9B6"/>
          </a:solidFill>
          <a:ln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1876E3-6ABC-4177-997B-2A66B277790C}"/>
              </a:ext>
            </a:extLst>
          </p:cNvPr>
          <p:cNvSpPr txBox="1"/>
          <p:nvPr/>
        </p:nvSpPr>
        <p:spPr>
          <a:xfrm>
            <a:off x="5445503" y="2683773"/>
            <a:ext cx="1865886" cy="6956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4000">
                <a:latin typeface="Arial Black"/>
              </a:rPr>
              <a:t>CatCh</a:t>
            </a:r>
            <a:endParaRPr lang="ko-KR" altLang="en-US" sz="4000">
              <a:latin typeface="Arial Black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F76CD1-A3A3-4003-B627-4E97D9AC5E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64078" y="2433569"/>
            <a:ext cx="935809" cy="9580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BFF4BA-E0CB-478E-B2D6-504836866150}"/>
              </a:ext>
            </a:extLst>
          </p:cNvPr>
          <p:cNvSpPr txBox="1"/>
          <p:nvPr/>
        </p:nvSpPr>
        <p:spPr>
          <a:xfrm>
            <a:off x="4463010" y="3561029"/>
            <a:ext cx="3241593" cy="144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ko-KR" altLang="en-US" sz="4400" b="1" spc="-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사용성 테스트</a:t>
            </a:r>
            <a:endParaRPr lang="en-US" altLang="ko-KR" sz="4400" b="1" spc="-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4400" b="1" spc="-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A2A906-734E-4131-86B0-76EF2F316C8B}"/>
              </a:ext>
            </a:extLst>
          </p:cNvPr>
          <p:cNvSpPr/>
          <p:nvPr/>
        </p:nvSpPr>
        <p:spPr>
          <a:xfrm>
            <a:off x="0" y="0"/>
            <a:ext cx="12192000" cy="654341"/>
          </a:xfrm>
          <a:prstGeom prst="rect">
            <a:avLst/>
          </a:prstGeom>
          <a:solidFill>
            <a:srgbClr val="FFCCB7"/>
          </a:solidFill>
          <a:ln>
            <a:solidFill>
              <a:srgbClr val="FFC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pc="-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사용성테스트</a:t>
            </a:r>
            <a:r>
              <a:rPr lang="en-US" altLang="ko-KR" sz="2000" b="1" spc="-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spc="-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FC43A3-01B4-4926-AE0F-C5DD3371A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850"/>
            <a:ext cx="687191" cy="68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52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6A2A906-734E-4131-86B0-76EF2F316C8B}"/>
              </a:ext>
            </a:extLst>
          </p:cNvPr>
          <p:cNvSpPr/>
          <p:nvPr/>
        </p:nvSpPr>
        <p:spPr>
          <a:xfrm>
            <a:off x="0" y="0"/>
            <a:ext cx="12192000" cy="654341"/>
          </a:xfrm>
          <a:prstGeom prst="rect">
            <a:avLst/>
          </a:prstGeom>
          <a:solidFill>
            <a:srgbClr val="FFCCB7"/>
          </a:solidFill>
          <a:ln>
            <a:solidFill>
              <a:srgbClr val="FFC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pc="-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사용성 테스트 방법 및 절차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FC43A3-01B4-4926-AE0F-C5DD3371A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850"/>
            <a:ext cx="687191" cy="68719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06B846-63D5-426B-84B9-997EE205170B}"/>
              </a:ext>
            </a:extLst>
          </p:cNvPr>
          <p:cNvSpPr/>
          <p:nvPr/>
        </p:nvSpPr>
        <p:spPr>
          <a:xfrm>
            <a:off x="787859" y="2978090"/>
            <a:ext cx="2709644" cy="13757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최근 음원사이트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방문 여부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A53AF14-518C-444C-8403-D5160D54F85F}"/>
              </a:ext>
            </a:extLst>
          </p:cNvPr>
          <p:cNvSpPr/>
          <p:nvPr/>
        </p:nvSpPr>
        <p:spPr>
          <a:xfrm>
            <a:off x="787859" y="2541863"/>
            <a:ext cx="2709644" cy="562988"/>
          </a:xfrm>
          <a:prstGeom prst="rect">
            <a:avLst/>
          </a:prstGeom>
          <a:solidFill>
            <a:srgbClr val="FFCC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사전 인터뷰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730FD2A-50D2-4530-8215-8A23A3C8CD50}"/>
              </a:ext>
            </a:extLst>
          </p:cNvPr>
          <p:cNvSpPr/>
          <p:nvPr/>
        </p:nvSpPr>
        <p:spPr>
          <a:xfrm>
            <a:off x="4656582" y="2978089"/>
            <a:ext cx="2709644" cy="13757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Task </a:t>
            </a:r>
            <a:r>
              <a:rPr lang="ko-KR" altLang="en-US" sz="1400" dirty="0">
                <a:solidFill>
                  <a:schemeClr val="tx1"/>
                </a:solidFill>
              </a:rPr>
              <a:t>단위 별 수행 여부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</a:rPr>
              <a:t>Task</a:t>
            </a:r>
            <a:r>
              <a:rPr lang="ko-KR" altLang="en-US" sz="1400" dirty="0">
                <a:solidFill>
                  <a:schemeClr val="tx1"/>
                </a:solidFill>
              </a:rPr>
              <a:t> 성공 여부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오류 발생 빈도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처리 시간 측정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41D879-EFAC-4F1C-87AD-67EB2AADCFC8}"/>
              </a:ext>
            </a:extLst>
          </p:cNvPr>
          <p:cNvSpPr/>
          <p:nvPr/>
        </p:nvSpPr>
        <p:spPr>
          <a:xfrm>
            <a:off x="4656582" y="2541863"/>
            <a:ext cx="2709644" cy="562988"/>
          </a:xfrm>
          <a:prstGeom prst="rect">
            <a:avLst/>
          </a:prstGeom>
          <a:solidFill>
            <a:srgbClr val="FFCC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테스트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F1092C-AC99-4538-B54E-2A1DFDB0E113}"/>
              </a:ext>
            </a:extLst>
          </p:cNvPr>
          <p:cNvSpPr/>
          <p:nvPr/>
        </p:nvSpPr>
        <p:spPr>
          <a:xfrm>
            <a:off x="8591019" y="2978089"/>
            <a:ext cx="2709644" cy="13757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테스터의 피드백을 통한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개선점 선정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AA696C-A79B-427F-880C-632270C834E1}"/>
              </a:ext>
            </a:extLst>
          </p:cNvPr>
          <p:cNvSpPr/>
          <p:nvPr/>
        </p:nvSpPr>
        <p:spPr>
          <a:xfrm>
            <a:off x="8591019" y="2541862"/>
            <a:ext cx="2709644" cy="562987"/>
          </a:xfrm>
          <a:prstGeom prst="rect">
            <a:avLst/>
          </a:prstGeom>
          <a:solidFill>
            <a:srgbClr val="FFCC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tx1"/>
                </a:solidFill>
              </a:rPr>
              <a:t>결과 보고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F42EA7D9-2BA3-4594-89FF-324686FA364C}"/>
              </a:ext>
            </a:extLst>
          </p:cNvPr>
          <p:cNvSpPr/>
          <p:nvPr/>
        </p:nvSpPr>
        <p:spPr>
          <a:xfrm>
            <a:off x="3691156" y="3266924"/>
            <a:ext cx="805343" cy="324151"/>
          </a:xfrm>
          <a:prstGeom prst="rightArrow">
            <a:avLst/>
          </a:prstGeom>
          <a:solidFill>
            <a:schemeClr val="bg1"/>
          </a:solidFill>
          <a:ln>
            <a:solidFill>
              <a:srgbClr val="FFBB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3619AA45-31CC-4B8D-A460-AB1C07781EE9}"/>
              </a:ext>
            </a:extLst>
          </p:cNvPr>
          <p:cNvSpPr/>
          <p:nvPr/>
        </p:nvSpPr>
        <p:spPr>
          <a:xfrm>
            <a:off x="7575951" y="3266923"/>
            <a:ext cx="805343" cy="324151"/>
          </a:xfrm>
          <a:prstGeom prst="rightArrow">
            <a:avLst/>
          </a:prstGeom>
          <a:solidFill>
            <a:schemeClr val="bg1"/>
          </a:solidFill>
          <a:ln>
            <a:solidFill>
              <a:srgbClr val="FFBB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413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6A2A906-734E-4131-86B0-76EF2F316C8B}"/>
              </a:ext>
            </a:extLst>
          </p:cNvPr>
          <p:cNvSpPr/>
          <p:nvPr/>
        </p:nvSpPr>
        <p:spPr>
          <a:xfrm>
            <a:off x="0" y="0"/>
            <a:ext cx="12192000" cy="654341"/>
          </a:xfrm>
          <a:prstGeom prst="rect">
            <a:avLst/>
          </a:prstGeom>
          <a:solidFill>
            <a:srgbClr val="FFCCB7"/>
          </a:solidFill>
          <a:ln>
            <a:solidFill>
              <a:srgbClr val="FFC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spc="-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Task </a:t>
            </a:r>
            <a:r>
              <a:rPr lang="ko-KR" altLang="en-US" sz="2000" b="1" spc="-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평가 항목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FC43A3-01B4-4926-AE0F-C5DD3371A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850"/>
            <a:ext cx="687191" cy="687191"/>
          </a:xfrm>
          <a:prstGeom prst="rect">
            <a:avLst/>
          </a:prstGeom>
        </p:spPr>
      </p:pic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5D002176-D5A5-4B8D-9737-63C83E37F8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655447"/>
              </p:ext>
            </p:extLst>
          </p:nvPr>
        </p:nvGraphicFramePr>
        <p:xfrm>
          <a:off x="2036661" y="2064770"/>
          <a:ext cx="8118678" cy="330310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753145">
                  <a:extLst>
                    <a:ext uri="{9D8B030D-6E8A-4147-A177-3AD203B41FA5}">
                      <a16:colId xmlns:a16="http://schemas.microsoft.com/office/drawing/2014/main" val="3461886399"/>
                    </a:ext>
                  </a:extLst>
                </a:gridCol>
                <a:gridCol w="2516697">
                  <a:extLst>
                    <a:ext uri="{9D8B030D-6E8A-4147-A177-3AD203B41FA5}">
                      <a16:colId xmlns:a16="http://schemas.microsoft.com/office/drawing/2014/main" val="3691559459"/>
                    </a:ext>
                  </a:extLst>
                </a:gridCol>
                <a:gridCol w="4848836">
                  <a:extLst>
                    <a:ext uri="{9D8B030D-6E8A-4147-A177-3AD203B41FA5}">
                      <a16:colId xmlns:a16="http://schemas.microsoft.com/office/drawing/2014/main" val="2690904637"/>
                    </a:ext>
                  </a:extLst>
                </a:gridCol>
              </a:tblGrid>
              <a:tr h="4603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B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B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평가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74536"/>
                  </a:ext>
                </a:extLst>
              </a:tr>
              <a:tr h="710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Task </a:t>
                      </a:r>
                      <a:r>
                        <a:rPr lang="ko-KR" altLang="en-US" sz="1600" dirty="0"/>
                        <a:t>성공률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정해진 시간 내에 </a:t>
                      </a:r>
                      <a:r>
                        <a:rPr lang="en-US" altLang="ko-KR" sz="1600" dirty="0"/>
                        <a:t>Task </a:t>
                      </a:r>
                      <a:r>
                        <a:rPr lang="ko-KR" altLang="en-US" sz="1600" dirty="0"/>
                        <a:t>성공 여부</a:t>
                      </a:r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554939"/>
                  </a:ext>
                </a:extLst>
              </a:tr>
              <a:tr h="710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2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/>
                        <a:t>Task </a:t>
                      </a:r>
                      <a:r>
                        <a:rPr lang="ko-KR" altLang="en-US" sz="1600" dirty="0"/>
                        <a:t>수행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모든 </a:t>
                      </a:r>
                      <a:r>
                        <a:rPr lang="en-US" altLang="ko-KR" sz="1600" dirty="0"/>
                        <a:t>Task </a:t>
                      </a:r>
                      <a:r>
                        <a:rPr lang="ko-KR" altLang="en-US" sz="1600" dirty="0"/>
                        <a:t>완료에 소요되는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3918077"/>
                  </a:ext>
                </a:extLst>
              </a:tr>
              <a:tr h="710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3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에러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에러 횟수 측정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ko-KR" altLang="en-US" sz="1600" dirty="0"/>
                        <a:t>에러 유형 파악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467854"/>
                  </a:ext>
                </a:extLst>
              </a:tr>
              <a:tr h="710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4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만족도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테스터의 만족도 조사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116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052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B3B007DD-5FDB-48ED-A24D-4146FF980DA2}"/>
              </a:ext>
            </a:extLst>
          </p:cNvPr>
          <p:cNvSpPr/>
          <p:nvPr/>
        </p:nvSpPr>
        <p:spPr>
          <a:xfrm>
            <a:off x="0" y="0"/>
            <a:ext cx="12192000" cy="654341"/>
          </a:xfrm>
          <a:prstGeom prst="rect">
            <a:avLst/>
          </a:prstGeom>
          <a:solidFill>
            <a:srgbClr val="FFCCB7"/>
          </a:solidFill>
          <a:ln>
            <a:solidFill>
              <a:srgbClr val="FFC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ea typeface="Arial"/>
              </a:rPr>
              <a:t>사용성 테스트 시나리오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C2AC26-3FA8-4A6D-9729-49511E65BBA5}"/>
              </a:ext>
            </a:extLst>
          </p:cNvPr>
          <p:cNvSpPr/>
          <p:nvPr/>
        </p:nvSpPr>
        <p:spPr>
          <a:xfrm>
            <a:off x="0" y="6660858"/>
            <a:ext cx="12192000" cy="197141"/>
          </a:xfrm>
          <a:prstGeom prst="rect">
            <a:avLst/>
          </a:prstGeom>
          <a:solidFill>
            <a:srgbClr val="FFCCB7"/>
          </a:solidFill>
          <a:ln>
            <a:solidFill>
              <a:srgbClr val="FFC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0F1C1B6-404C-402A-9D7C-F1EE7AF87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850"/>
            <a:ext cx="687191" cy="6871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488BA8D-ED43-41FE-A134-42778427D32B}"/>
              </a:ext>
            </a:extLst>
          </p:cNvPr>
          <p:cNvSpPr txBox="1"/>
          <p:nvPr/>
        </p:nvSpPr>
        <p:spPr>
          <a:xfrm>
            <a:off x="687191" y="142504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개발 배경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F17074A-80B6-42F0-B282-83E431DFB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233019"/>
              </p:ext>
            </p:extLst>
          </p:nvPr>
        </p:nvGraphicFramePr>
        <p:xfrm>
          <a:off x="343595" y="934868"/>
          <a:ext cx="11231593" cy="5172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7480">
                  <a:extLst>
                    <a:ext uri="{9D8B030D-6E8A-4147-A177-3AD203B41FA5}">
                      <a16:colId xmlns:a16="http://schemas.microsoft.com/office/drawing/2014/main" val="3421486934"/>
                    </a:ext>
                  </a:extLst>
                </a:gridCol>
                <a:gridCol w="1406105">
                  <a:extLst>
                    <a:ext uri="{9D8B030D-6E8A-4147-A177-3AD203B41FA5}">
                      <a16:colId xmlns:a16="http://schemas.microsoft.com/office/drawing/2014/main" val="1822497373"/>
                    </a:ext>
                  </a:extLst>
                </a:gridCol>
                <a:gridCol w="2905568">
                  <a:extLst>
                    <a:ext uri="{9D8B030D-6E8A-4147-A177-3AD203B41FA5}">
                      <a16:colId xmlns:a16="http://schemas.microsoft.com/office/drawing/2014/main" val="2200314900"/>
                    </a:ext>
                  </a:extLst>
                </a:gridCol>
                <a:gridCol w="2173844">
                  <a:extLst>
                    <a:ext uri="{9D8B030D-6E8A-4147-A177-3AD203B41FA5}">
                      <a16:colId xmlns:a16="http://schemas.microsoft.com/office/drawing/2014/main" val="568340156"/>
                    </a:ext>
                  </a:extLst>
                </a:gridCol>
                <a:gridCol w="2503213">
                  <a:extLst>
                    <a:ext uri="{9D8B030D-6E8A-4147-A177-3AD203B41FA5}">
                      <a16:colId xmlns:a16="http://schemas.microsoft.com/office/drawing/2014/main" val="528322592"/>
                    </a:ext>
                  </a:extLst>
                </a:gridCol>
                <a:gridCol w="845383">
                  <a:extLst>
                    <a:ext uri="{9D8B030D-6E8A-4147-A177-3AD203B41FA5}">
                      <a16:colId xmlns:a16="http://schemas.microsoft.com/office/drawing/2014/main" val="266119280"/>
                    </a:ext>
                  </a:extLst>
                </a:gridCol>
              </a:tblGrid>
              <a:tr h="5370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Main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BB9F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Sub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BB9F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Task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BB9F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예상이동경로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BB9F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조사 포인트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BB9F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예상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BB9F">
                        <a:alpha val="5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41805"/>
                  </a:ext>
                </a:extLst>
              </a:tr>
              <a:tr h="18644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/>
                        <a:t>프로필 배경화면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ctr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프로필 변경</a:t>
                      </a:r>
                      <a:endParaRPr lang="en-US" altLang="ko-KR" sz="12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2. </a:t>
                      </a:r>
                      <a:r>
                        <a:rPr lang="ko-KR" altLang="en-US" sz="1200" dirty="0"/>
                        <a:t>좋아요 이벤트</a:t>
                      </a:r>
                      <a:endParaRPr lang="en-US" altLang="ko-KR" sz="12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3. </a:t>
                      </a:r>
                      <a:r>
                        <a:rPr lang="ko-KR" altLang="en-US" sz="1200" dirty="0"/>
                        <a:t>음원 전체 선택 및 해제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/>
                        <a:t>메인화면에서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프로필 화면으로 이동하여 프로필 배경화면 변경까지 완료한다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메인 화면 </a:t>
                      </a:r>
                      <a:r>
                        <a:rPr lang="en-US" altLang="ko-KR" sz="1200" dirty="0"/>
                        <a:t>&gt; </a:t>
                      </a:r>
                      <a:r>
                        <a:rPr lang="ko-KR" altLang="en-US" sz="1200" dirty="0"/>
                        <a:t>재생목록 </a:t>
                      </a:r>
                      <a:r>
                        <a:rPr lang="en-US" altLang="ko-KR" sz="1200" dirty="0"/>
                        <a:t>&gt; </a:t>
                      </a:r>
                      <a:r>
                        <a:rPr lang="ko-KR" altLang="en-US" sz="1200" dirty="0"/>
                        <a:t>프로필 변경 </a:t>
                      </a:r>
                      <a:r>
                        <a:rPr lang="en-US" altLang="ko-KR" sz="1200" dirty="0"/>
                        <a:t>&gt; </a:t>
                      </a:r>
                      <a:r>
                        <a:rPr lang="ko-KR" altLang="en-US" sz="1200" dirty="0"/>
                        <a:t>프로필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UI </a:t>
                      </a:r>
                      <a:r>
                        <a:rPr lang="ko-KR" altLang="en-US" sz="1200" dirty="0" err="1"/>
                        <a:t>직관성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메뉴 이름에서 페이지 이동이 예측 가능한 지</a:t>
                      </a:r>
                      <a:r>
                        <a:rPr lang="en-US" altLang="ko-KR" sz="1200" dirty="0"/>
                        <a:t>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7282020"/>
                  </a:ext>
                </a:extLst>
              </a:tr>
              <a:tr h="13855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/>
                        <a:t>검색 페이지 </a:t>
                      </a:r>
                      <a:endParaRPr lang="en-US" altLang="ko-KR" sz="1300" b="1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/>
                        <a:t>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ctr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슬라이드</a:t>
                      </a:r>
                      <a:endParaRPr lang="en-US" altLang="ko-KR" sz="1200" dirty="0"/>
                    </a:p>
                    <a:p>
                      <a:pPr marL="228600" indent="-228600" algn="ctr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앨범 페이지</a:t>
                      </a:r>
                      <a:endParaRPr lang="en-US" altLang="ko-KR" sz="1200" dirty="0"/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dirty="0"/>
                        <a:t>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/>
                        <a:t>메인화면에서</a:t>
                      </a:r>
                      <a:r>
                        <a:rPr lang="ko-KR" altLang="en-US" sz="1200" dirty="0"/>
                        <a:t> 검색페이지로 이동한다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메인 화면 </a:t>
                      </a:r>
                      <a:r>
                        <a:rPr lang="en-US" altLang="ko-KR" sz="1200" dirty="0"/>
                        <a:t>&gt; </a:t>
                      </a:r>
                      <a:r>
                        <a:rPr lang="ko-KR" altLang="en-US" sz="1200" dirty="0"/>
                        <a:t>검색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슬라이드 버튼 가시성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10</a:t>
                      </a:r>
                      <a:r>
                        <a:rPr lang="ko-KR" altLang="en-US" sz="1200" dirty="0"/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314676"/>
                  </a:ext>
                </a:extLst>
              </a:tr>
              <a:tr h="13855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1" dirty="0"/>
                        <a:t>업로드 페이지 이동 후</a:t>
                      </a:r>
                      <a:r>
                        <a:rPr lang="en-US" altLang="ko-KR" sz="1300" b="1" dirty="0"/>
                        <a:t> </a:t>
                      </a:r>
                      <a:r>
                        <a:rPr lang="ko-KR" altLang="en-US" sz="1300" b="1" dirty="0"/>
                        <a:t>업로드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ctr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음원파일 추가</a:t>
                      </a:r>
                      <a:endParaRPr lang="en-US" altLang="ko-KR" sz="1200" dirty="0"/>
                    </a:p>
                    <a:p>
                      <a:pPr marL="228600" indent="-228600" algn="ctr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등록</a:t>
                      </a:r>
                      <a:endParaRPr lang="en-US" altLang="ko-KR" sz="1200" dirty="0"/>
                    </a:p>
                    <a:p>
                      <a:pPr marL="228600" indent="-228600" algn="ctr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200" dirty="0"/>
                        <a:t>임시 저장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/>
                        <a:t>메인화면에서</a:t>
                      </a:r>
                      <a:r>
                        <a:rPr lang="ko-KR" altLang="en-US" sz="1200" dirty="0"/>
                        <a:t> 업로드 페이지로 이동 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등록버튼으로 업로드를 완료한다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메인 화면 </a:t>
                      </a:r>
                      <a:r>
                        <a:rPr lang="en-US" altLang="ko-KR" sz="1200" dirty="0"/>
                        <a:t>&gt; </a:t>
                      </a:r>
                      <a:r>
                        <a:rPr lang="ko-KR" altLang="en-US" sz="1200" dirty="0"/>
                        <a:t>업로드 화면 </a:t>
                      </a:r>
                      <a:r>
                        <a:rPr lang="en-US" altLang="ko-KR" sz="1200" dirty="0"/>
                        <a:t>&gt;  </a:t>
                      </a:r>
                      <a:r>
                        <a:rPr lang="ko-KR" altLang="en-US" sz="1200" dirty="0"/>
                        <a:t>등록 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등록 버튼 클릭 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팝업창이 잘 작동하는지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20</a:t>
                      </a:r>
                      <a:r>
                        <a:rPr lang="ko-KR" altLang="en-US" sz="1200" dirty="0"/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143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5831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6A2A906-734E-4131-86B0-76EF2F316C8B}"/>
              </a:ext>
            </a:extLst>
          </p:cNvPr>
          <p:cNvSpPr/>
          <p:nvPr/>
        </p:nvSpPr>
        <p:spPr>
          <a:xfrm>
            <a:off x="0" y="0"/>
            <a:ext cx="12192000" cy="654341"/>
          </a:xfrm>
          <a:prstGeom prst="rect">
            <a:avLst/>
          </a:prstGeom>
          <a:solidFill>
            <a:srgbClr val="FFCCB7"/>
          </a:solidFill>
          <a:ln>
            <a:solidFill>
              <a:srgbClr val="FFC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pc="-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만족도 조사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FC43A3-01B4-4926-AE0F-C5DD3371A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850"/>
            <a:ext cx="687191" cy="687191"/>
          </a:xfrm>
          <a:prstGeom prst="rect">
            <a:avLst/>
          </a:prstGeom>
        </p:spPr>
      </p:pic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7FA0651-8964-4C2F-9B10-A28BD7A490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016250"/>
              </p:ext>
            </p:extLst>
          </p:nvPr>
        </p:nvGraphicFramePr>
        <p:xfrm>
          <a:off x="1628361" y="1253639"/>
          <a:ext cx="8935278" cy="4599984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735278">
                  <a:extLst>
                    <a:ext uri="{9D8B030D-6E8A-4147-A177-3AD203B41FA5}">
                      <a16:colId xmlns:a16="http://schemas.microsoft.com/office/drawing/2014/main" val="13447824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92636375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544275485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61619144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42123662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24189667"/>
                    </a:ext>
                  </a:extLst>
                </a:gridCol>
              </a:tblGrid>
              <a:tr h="4725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질문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만족도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911788"/>
                  </a:ext>
                </a:extLst>
              </a:tr>
              <a:tr h="37286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매우 만족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만족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보통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불만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매우 불만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92868907"/>
                  </a:ext>
                </a:extLst>
              </a:tr>
              <a:tr h="93864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1. UI </a:t>
                      </a:r>
                      <a:r>
                        <a:rPr lang="ko-KR" altLang="en-US" sz="1400" dirty="0"/>
                        <a:t>위치에 만족하는가</a:t>
                      </a:r>
                      <a:r>
                        <a:rPr lang="en-US" altLang="ko-KR" sz="1400" dirty="0"/>
                        <a:t>?</a:t>
                      </a:r>
                      <a:endParaRPr lang="ko-KR" altLang="en-US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4212979"/>
                  </a:ext>
                </a:extLst>
              </a:tr>
              <a:tr h="93864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2. </a:t>
                      </a:r>
                      <a:r>
                        <a:rPr lang="ko-KR" altLang="en-US" sz="1400" dirty="0"/>
                        <a:t>음원 재생에 불편함이 없는가</a:t>
                      </a:r>
                      <a:r>
                        <a:rPr lang="en-US" altLang="ko-KR" sz="1400" dirty="0"/>
                        <a:t>?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793115"/>
                  </a:ext>
                </a:extLst>
              </a:tr>
              <a:tr h="93864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3. </a:t>
                      </a:r>
                      <a:r>
                        <a:rPr lang="ko-KR" altLang="en-US" sz="1400" dirty="0"/>
                        <a:t>업로드 기능이 잘 구현되어 있는가</a:t>
                      </a:r>
                      <a:r>
                        <a:rPr lang="en-US" altLang="ko-KR" sz="1400" dirty="0"/>
                        <a:t>?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5580936"/>
                  </a:ext>
                </a:extLst>
              </a:tr>
              <a:tr h="938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종합 의견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전체적으로 완성도는 높지만 디테일한 부분의 부족한 점의 보완이 </a:t>
                      </a:r>
                      <a:r>
                        <a:rPr lang="ko-KR" altLang="en-US" sz="1200" dirty="0" err="1"/>
                        <a:t>필요한것같다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각종 기능을 수행하는 버튼의 가시성에 대체적으로 부족하다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0689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5781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B3B007DD-5FDB-48ED-A24D-4146FF980DA2}"/>
              </a:ext>
            </a:extLst>
          </p:cNvPr>
          <p:cNvSpPr/>
          <p:nvPr/>
        </p:nvSpPr>
        <p:spPr>
          <a:xfrm>
            <a:off x="0" y="0"/>
            <a:ext cx="12192000" cy="654341"/>
          </a:xfrm>
          <a:prstGeom prst="rect">
            <a:avLst/>
          </a:prstGeom>
          <a:solidFill>
            <a:srgbClr val="FFCCB7"/>
          </a:solidFill>
          <a:ln>
            <a:solidFill>
              <a:srgbClr val="FFC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ea typeface="Arial"/>
              </a:rPr>
              <a:t>사용성 테스트 시나리오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C2AC26-3FA8-4A6D-9729-49511E65BBA5}"/>
              </a:ext>
            </a:extLst>
          </p:cNvPr>
          <p:cNvSpPr/>
          <p:nvPr/>
        </p:nvSpPr>
        <p:spPr>
          <a:xfrm>
            <a:off x="0" y="6660858"/>
            <a:ext cx="12192000" cy="197141"/>
          </a:xfrm>
          <a:prstGeom prst="rect">
            <a:avLst/>
          </a:prstGeom>
          <a:solidFill>
            <a:srgbClr val="FFCCB7"/>
          </a:solidFill>
          <a:ln>
            <a:solidFill>
              <a:srgbClr val="FFC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0F1C1B6-404C-402A-9D7C-F1EE7AF87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850"/>
            <a:ext cx="687191" cy="6871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488BA8D-ED43-41FE-A134-42778427D32B}"/>
              </a:ext>
            </a:extLst>
          </p:cNvPr>
          <p:cNvSpPr txBox="1"/>
          <p:nvPr/>
        </p:nvSpPr>
        <p:spPr>
          <a:xfrm>
            <a:off x="687191" y="142504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개발 배경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00D60E-8553-4AFB-82B0-CFE649325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343" y="2098296"/>
            <a:ext cx="4169047" cy="34012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136A749-7B9F-4D6B-8AEE-3358B82B8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390" y="2098296"/>
            <a:ext cx="4169046" cy="34012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CE7BAE-EAAD-420C-9371-54DA23DF32F9}"/>
              </a:ext>
            </a:extLst>
          </p:cNvPr>
          <p:cNvSpPr txBox="1"/>
          <p:nvPr/>
        </p:nvSpPr>
        <p:spPr>
          <a:xfrm>
            <a:off x="3059416" y="1303801"/>
            <a:ext cx="6102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ea typeface="Arial"/>
              </a:rPr>
              <a:t>사용성 테스트 진행 사진</a:t>
            </a:r>
          </a:p>
        </p:txBody>
      </p:sp>
    </p:spTree>
    <p:extLst>
      <p:ext uri="{BB962C8B-B14F-4D97-AF65-F5344CB8AC3E}">
        <p14:creationId xmlns:p14="http://schemas.microsoft.com/office/powerpoint/2010/main" val="506194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B3B007DD-5FDB-48ED-A24D-4146FF980DA2}"/>
              </a:ext>
            </a:extLst>
          </p:cNvPr>
          <p:cNvSpPr/>
          <p:nvPr/>
        </p:nvSpPr>
        <p:spPr>
          <a:xfrm>
            <a:off x="0" y="0"/>
            <a:ext cx="12192000" cy="654341"/>
          </a:xfrm>
          <a:prstGeom prst="rect">
            <a:avLst/>
          </a:prstGeom>
          <a:solidFill>
            <a:srgbClr val="FFCCB7"/>
          </a:solidFill>
          <a:ln>
            <a:solidFill>
              <a:srgbClr val="FFC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ea typeface="Arial"/>
              </a:rPr>
              <a:t>사용성 테스트 진행 결과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C2AC26-3FA8-4A6D-9729-49511E65BBA5}"/>
              </a:ext>
            </a:extLst>
          </p:cNvPr>
          <p:cNvSpPr/>
          <p:nvPr/>
        </p:nvSpPr>
        <p:spPr>
          <a:xfrm>
            <a:off x="0" y="6660858"/>
            <a:ext cx="12192000" cy="197141"/>
          </a:xfrm>
          <a:prstGeom prst="rect">
            <a:avLst/>
          </a:prstGeom>
          <a:solidFill>
            <a:srgbClr val="FFCCB7"/>
          </a:solidFill>
          <a:ln>
            <a:solidFill>
              <a:srgbClr val="FFC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0F1C1B6-404C-402A-9D7C-F1EE7AF87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850"/>
            <a:ext cx="687191" cy="6871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488BA8D-ED43-41FE-A134-42778427D32B}"/>
              </a:ext>
            </a:extLst>
          </p:cNvPr>
          <p:cNvSpPr txBox="1"/>
          <p:nvPr/>
        </p:nvSpPr>
        <p:spPr>
          <a:xfrm>
            <a:off x="687191" y="142504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개발 배경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F17074A-80B6-42F0-B282-83E431DFB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924351"/>
              </p:ext>
            </p:extLst>
          </p:nvPr>
        </p:nvGraphicFramePr>
        <p:xfrm>
          <a:off x="232097" y="796845"/>
          <a:ext cx="11727806" cy="5713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2646">
                  <a:extLst>
                    <a:ext uri="{9D8B030D-6E8A-4147-A177-3AD203B41FA5}">
                      <a16:colId xmlns:a16="http://schemas.microsoft.com/office/drawing/2014/main" val="3421486934"/>
                    </a:ext>
                  </a:extLst>
                </a:gridCol>
                <a:gridCol w="2483790">
                  <a:extLst>
                    <a:ext uri="{9D8B030D-6E8A-4147-A177-3AD203B41FA5}">
                      <a16:colId xmlns:a16="http://schemas.microsoft.com/office/drawing/2014/main" val="1822497373"/>
                    </a:ext>
                  </a:extLst>
                </a:gridCol>
                <a:gridCol w="2483790">
                  <a:extLst>
                    <a:ext uri="{9D8B030D-6E8A-4147-A177-3AD203B41FA5}">
                      <a16:colId xmlns:a16="http://schemas.microsoft.com/office/drawing/2014/main" val="2200314900"/>
                    </a:ext>
                  </a:extLst>
                </a:gridCol>
                <a:gridCol w="2483790">
                  <a:extLst>
                    <a:ext uri="{9D8B030D-6E8A-4147-A177-3AD203B41FA5}">
                      <a16:colId xmlns:a16="http://schemas.microsoft.com/office/drawing/2014/main" val="568340156"/>
                    </a:ext>
                  </a:extLst>
                </a:gridCol>
                <a:gridCol w="2483790">
                  <a:extLst>
                    <a:ext uri="{9D8B030D-6E8A-4147-A177-3AD203B41FA5}">
                      <a16:colId xmlns:a16="http://schemas.microsoft.com/office/drawing/2014/main" val="528322592"/>
                    </a:ext>
                  </a:extLst>
                </a:gridCol>
              </a:tblGrid>
              <a:tr h="3881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TASK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시나리오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BB9F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**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BB9F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**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BB9F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**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BB9F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박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**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BB9F">
                        <a:alpha val="5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41805"/>
                  </a:ext>
                </a:extLst>
              </a:tr>
              <a:tr h="14200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err="1"/>
                        <a:t>메인화면에서</a:t>
                      </a:r>
                      <a:r>
                        <a:rPr lang="ko-KR" altLang="en-US" sz="1200" b="1" dirty="0"/>
                        <a:t> 프로필 화면으로 이동하여 프로필 배경화면 변경하기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100" dirty="0"/>
                        <a:t>재생목록버튼으로 프로필화면 이동 예상 불가</a:t>
                      </a:r>
                      <a:endParaRPr lang="en-US" altLang="ko-KR" sz="1100" dirty="0"/>
                    </a:p>
                    <a:p>
                      <a:pPr marL="228600" indent="-228600" algn="l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100" dirty="0"/>
                        <a:t>프로필 설정 버튼의 작은 크기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흰색 배경으로 인한 낮은 가시성</a:t>
                      </a:r>
                      <a:endParaRPr lang="en-US" altLang="ko-KR" sz="1100" dirty="0"/>
                    </a:p>
                    <a:p>
                      <a:pPr marL="228600" indent="-228600" algn="l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100" dirty="0"/>
                        <a:t>다른 버튼과 차별성 희망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100" dirty="0"/>
                        <a:t>1. </a:t>
                      </a:r>
                      <a:r>
                        <a:rPr lang="ko-KR" altLang="en-US" sz="1100" dirty="0"/>
                        <a:t>재생목록버튼으로 프로필화면 이동 예상 불가</a:t>
                      </a:r>
                      <a:endParaRPr lang="en-US" altLang="ko-KR" sz="11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2. </a:t>
                      </a:r>
                      <a:r>
                        <a:rPr lang="ko-KR" altLang="en-US" sz="1100" dirty="0"/>
                        <a:t>사이드 바 부분의 낮은 가시성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100" dirty="0"/>
                        <a:t>프로필 페이지로 이동하는 개별 버튼 필요</a:t>
                      </a:r>
                      <a:endParaRPr lang="en-US" altLang="ko-KR" sz="1100" dirty="0"/>
                    </a:p>
                    <a:p>
                      <a:pPr marL="228600" indent="-228600" algn="l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100" dirty="0"/>
                        <a:t>화면 크기에 비해 작은 버튼 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100" dirty="0"/>
                        <a:t>작은 폰트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버튼으로 인한 낮은  가시성</a:t>
                      </a:r>
                      <a:endParaRPr lang="en-US" altLang="ko-KR" sz="1100" dirty="0"/>
                    </a:p>
                    <a:p>
                      <a:pPr marL="0" indent="0" algn="l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100" dirty="0"/>
                        <a:t>2.  </a:t>
                      </a:r>
                      <a:r>
                        <a:rPr lang="ko-KR" altLang="en-US" sz="1100" dirty="0"/>
                        <a:t>프로필 페이지로 이동하는 개별 버튼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7282020"/>
                  </a:ext>
                </a:extLst>
              </a:tr>
              <a:tr h="16464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업로드 페이지 이동 </a:t>
                      </a:r>
                      <a:endParaRPr lang="en-US" altLang="ko-KR" sz="1200" b="1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후</a:t>
                      </a:r>
                      <a:r>
                        <a:rPr lang="en-US" altLang="ko-KR" sz="1200" b="1" dirty="0"/>
                        <a:t> </a:t>
                      </a:r>
                      <a:r>
                        <a:rPr lang="ko-KR" altLang="en-US" sz="1200" b="1" dirty="0"/>
                        <a:t>업로드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100" dirty="0"/>
                        <a:t>일관성 없는 버튼 효과</a:t>
                      </a:r>
                      <a:endParaRPr lang="en-US" altLang="ko-KR" sz="1100" dirty="0"/>
                    </a:p>
                    <a:p>
                      <a:pPr marL="228600" indent="-228600" algn="l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100" dirty="0"/>
                        <a:t>일관성 없는 업로드 구간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1. </a:t>
                      </a:r>
                      <a:r>
                        <a:rPr lang="ko-KR" altLang="en-US" sz="1100" dirty="0"/>
                        <a:t>드래그 앤 드롭으로 파일을 업로드 가능함으로 인한 첨부파일의 불필요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100" dirty="0"/>
                        <a:t>첨부파일과 업로드 간의 어긋나는 가로 규격</a:t>
                      </a:r>
                      <a:endParaRPr lang="en-US" altLang="ko-KR" sz="1100" dirty="0"/>
                    </a:p>
                    <a:p>
                      <a:pPr marL="228600" indent="-228600" algn="l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100" dirty="0"/>
                        <a:t>간격이 좁은 텍스트가 답답함    유발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1. </a:t>
                      </a:r>
                      <a:r>
                        <a:rPr lang="ko-KR" altLang="en-US" sz="1100" dirty="0"/>
                        <a:t>첨부파일과 업로드 간의 어긋나는 가로 규격</a:t>
                      </a:r>
                      <a:endParaRPr lang="en-US" altLang="ko-KR" sz="11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2. </a:t>
                      </a:r>
                      <a:r>
                        <a:rPr lang="ko-KR" altLang="en-US" sz="1100" dirty="0"/>
                        <a:t>등록 버튼 클릭 시 확인 알람 희망</a:t>
                      </a:r>
                      <a:endParaRPr lang="en-US" altLang="ko-KR" sz="1100" dirty="0"/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3. </a:t>
                      </a:r>
                      <a:r>
                        <a:rPr lang="ko-KR" altLang="en-US" sz="1100" dirty="0"/>
                        <a:t>임시저장 후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 홈으로 이동하지 않고 페이지 유지 희망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447789"/>
                  </a:ext>
                </a:extLst>
              </a:tr>
              <a:tr h="9671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검색 페이지 </a:t>
                      </a:r>
                      <a:endParaRPr lang="en-US" altLang="ko-KR" sz="1200" b="1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1.</a:t>
                      </a:r>
                      <a:r>
                        <a:rPr lang="ko-KR" altLang="en-US" sz="1100" dirty="0"/>
                        <a:t> 검색창에 마우스 포인터 변경이나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버튼이 없어 검색창이 불확실해 보임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1.</a:t>
                      </a:r>
                      <a:r>
                        <a:rPr lang="ko-KR" altLang="en-US" sz="1100" dirty="0"/>
                        <a:t> 사이드의 검색 창 위치 헤더로 이동 희망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1. </a:t>
                      </a:r>
                      <a:r>
                        <a:rPr lang="ko-KR" altLang="en-US" sz="1100" dirty="0"/>
                        <a:t>검색 창이 인식하기 힘든 위치에 존재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100" dirty="0"/>
                        <a:t>검색창에서  </a:t>
                      </a:r>
                      <a:r>
                        <a:rPr lang="en-US" altLang="ko-KR" sz="1100" dirty="0"/>
                        <a:t>Enter</a:t>
                      </a:r>
                      <a:r>
                        <a:rPr lang="ko-KR" altLang="en-US" sz="1100" dirty="0"/>
                        <a:t>이외의 방법으로도 이동 희망</a:t>
                      </a:r>
                      <a:endParaRPr lang="en-US" altLang="ko-KR" sz="1100" dirty="0"/>
                    </a:p>
                    <a:p>
                      <a:pPr marL="228600" indent="-228600" algn="l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100" dirty="0"/>
                        <a:t>슬라이드 이동 버튼 중앙 정렬되지 않음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314676"/>
                  </a:ext>
                </a:extLst>
              </a:tr>
              <a:tr h="11935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소요시간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100" dirty="0"/>
                        <a:t>프로필 배경화면 변경 </a:t>
                      </a:r>
                      <a:r>
                        <a:rPr lang="en-US" altLang="ko-KR" sz="1100" dirty="0"/>
                        <a:t>: 1</a:t>
                      </a:r>
                      <a:r>
                        <a:rPr lang="ko-KR" altLang="en-US" sz="1100" dirty="0"/>
                        <a:t>분</a:t>
                      </a:r>
                      <a:r>
                        <a:rPr lang="en-US" altLang="ko-KR" sz="1100" dirty="0"/>
                        <a:t>50</a:t>
                      </a:r>
                      <a:r>
                        <a:rPr lang="ko-KR" altLang="en-US" sz="1100" dirty="0"/>
                        <a:t>초</a:t>
                      </a:r>
                      <a:endParaRPr lang="en-US" altLang="ko-KR" sz="1100" dirty="0"/>
                    </a:p>
                    <a:p>
                      <a:pPr marL="228600" indent="-228600" algn="l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100" dirty="0"/>
                        <a:t>검색 페이지 이동 </a:t>
                      </a:r>
                      <a:r>
                        <a:rPr lang="en-US" altLang="ko-KR" sz="1100" dirty="0"/>
                        <a:t>: 25</a:t>
                      </a:r>
                      <a:r>
                        <a:rPr lang="ko-KR" altLang="en-US" sz="1100" dirty="0"/>
                        <a:t>초</a:t>
                      </a:r>
                      <a:endParaRPr lang="en-US" altLang="ko-KR" sz="1100" dirty="0"/>
                    </a:p>
                    <a:p>
                      <a:pPr marL="228600" indent="-228600" algn="l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100" dirty="0"/>
                        <a:t>업로드 페이지 이동 후 업로드 </a:t>
                      </a:r>
                      <a:r>
                        <a:rPr lang="en-US" altLang="ko-KR" sz="1100" dirty="0"/>
                        <a:t>10</a:t>
                      </a:r>
                      <a:r>
                        <a:rPr lang="ko-KR" altLang="en-US" sz="1100" dirty="0"/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100" dirty="0"/>
                        <a:t>프로필 배경화면 변경 </a:t>
                      </a:r>
                      <a:r>
                        <a:rPr lang="en-US" altLang="ko-KR" sz="1100" dirty="0"/>
                        <a:t>: 2</a:t>
                      </a:r>
                      <a:r>
                        <a:rPr lang="ko-KR" altLang="en-US" sz="1100" dirty="0"/>
                        <a:t>분</a:t>
                      </a:r>
                      <a:endParaRPr lang="en-US" altLang="ko-KR" sz="1100" dirty="0"/>
                    </a:p>
                    <a:p>
                      <a:pPr marL="228600" indent="-228600" algn="l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100" dirty="0"/>
                        <a:t>검색 페이지 이동 </a:t>
                      </a:r>
                      <a:r>
                        <a:rPr lang="en-US" altLang="ko-KR" sz="1100" dirty="0"/>
                        <a:t>: 15</a:t>
                      </a:r>
                      <a:r>
                        <a:rPr lang="ko-KR" altLang="en-US" sz="1100" dirty="0"/>
                        <a:t>초</a:t>
                      </a:r>
                      <a:endParaRPr lang="en-US" altLang="ko-KR" sz="1100" dirty="0"/>
                    </a:p>
                    <a:p>
                      <a:pPr marL="228600" indent="-228600" algn="l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100" dirty="0"/>
                        <a:t>업로드 페이지 이동 후 업로드 </a:t>
                      </a:r>
                      <a:r>
                        <a:rPr lang="en-US" altLang="ko-KR" sz="1100" dirty="0"/>
                        <a:t>: 10</a:t>
                      </a:r>
                      <a:r>
                        <a:rPr lang="ko-KR" altLang="en-US" sz="1100" dirty="0"/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100" dirty="0"/>
                        <a:t>프로필 배경화면 변경 </a:t>
                      </a:r>
                      <a:r>
                        <a:rPr lang="en-US" altLang="ko-KR" sz="1100" dirty="0"/>
                        <a:t>: 1</a:t>
                      </a:r>
                      <a:r>
                        <a:rPr lang="ko-KR" altLang="en-US" sz="1100" dirty="0"/>
                        <a:t>분</a:t>
                      </a:r>
                      <a:r>
                        <a:rPr lang="en-US" altLang="ko-KR" sz="1100" dirty="0"/>
                        <a:t>40</a:t>
                      </a:r>
                      <a:r>
                        <a:rPr lang="ko-KR" altLang="en-US" sz="1100" dirty="0"/>
                        <a:t>초</a:t>
                      </a:r>
                      <a:endParaRPr lang="en-US" altLang="ko-KR" sz="1100" dirty="0"/>
                    </a:p>
                    <a:p>
                      <a:pPr marL="228600" indent="-228600" algn="l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100" dirty="0"/>
                        <a:t>검색 페이지 이동 </a:t>
                      </a:r>
                      <a:r>
                        <a:rPr lang="en-US" altLang="ko-KR" sz="1100" dirty="0"/>
                        <a:t>: 10</a:t>
                      </a:r>
                      <a:r>
                        <a:rPr lang="ko-KR" altLang="en-US" sz="1100" dirty="0"/>
                        <a:t>초 미만</a:t>
                      </a:r>
                      <a:endParaRPr lang="en-US" altLang="ko-KR" sz="1100" dirty="0"/>
                    </a:p>
                    <a:p>
                      <a:pPr marL="228600" indent="-228600" algn="l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100" dirty="0"/>
                        <a:t>업로드 페이지 이동 후 업로드 </a:t>
                      </a:r>
                      <a:r>
                        <a:rPr lang="en-US" altLang="ko-KR" sz="1100" dirty="0"/>
                        <a:t>: 10</a:t>
                      </a:r>
                      <a:r>
                        <a:rPr lang="ko-KR" altLang="en-US" sz="1100" dirty="0"/>
                        <a:t>초 미만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100" dirty="0"/>
                        <a:t>프로필 배경화면 변경 </a:t>
                      </a:r>
                      <a:r>
                        <a:rPr lang="en-US" altLang="ko-KR" sz="1100" dirty="0"/>
                        <a:t>: 1</a:t>
                      </a:r>
                      <a:r>
                        <a:rPr lang="ko-KR" altLang="en-US" sz="1100" dirty="0"/>
                        <a:t>분</a:t>
                      </a:r>
                      <a:r>
                        <a:rPr lang="en-US" altLang="ko-KR" sz="1100" dirty="0"/>
                        <a:t>40</a:t>
                      </a:r>
                      <a:r>
                        <a:rPr lang="ko-KR" altLang="en-US" sz="1100" dirty="0"/>
                        <a:t>초</a:t>
                      </a:r>
                      <a:endParaRPr lang="en-US" altLang="ko-KR" sz="1100" dirty="0"/>
                    </a:p>
                    <a:p>
                      <a:pPr marL="228600" indent="-228600" algn="l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100" dirty="0"/>
                        <a:t>검색 페이지 이동 </a:t>
                      </a:r>
                      <a:r>
                        <a:rPr lang="en-US" altLang="ko-KR" sz="1100" dirty="0"/>
                        <a:t>: 10</a:t>
                      </a:r>
                      <a:r>
                        <a:rPr lang="ko-KR" altLang="en-US" sz="1100" dirty="0"/>
                        <a:t>초미만</a:t>
                      </a:r>
                      <a:endParaRPr lang="en-US" altLang="ko-KR" sz="1100" dirty="0"/>
                    </a:p>
                    <a:p>
                      <a:pPr marL="228600" indent="-228600" algn="l" latinLnBrk="1">
                        <a:lnSpc>
                          <a:spcPct val="150000"/>
                        </a:lnSpc>
                        <a:buAutoNum type="arabicPeriod"/>
                      </a:pPr>
                      <a:r>
                        <a:rPr lang="ko-KR" altLang="en-US" sz="1100" dirty="0"/>
                        <a:t>업로드 페이지 이동 후 업로드 </a:t>
                      </a:r>
                      <a:r>
                        <a:rPr lang="en-US" altLang="ko-KR" sz="1100" dirty="0"/>
                        <a:t>: 10</a:t>
                      </a:r>
                      <a:r>
                        <a:rPr lang="ko-KR" altLang="en-US" sz="1100" dirty="0"/>
                        <a:t>초미만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143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6481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B3B007DD-5FDB-48ED-A24D-4146FF980DA2}"/>
              </a:ext>
            </a:extLst>
          </p:cNvPr>
          <p:cNvSpPr/>
          <p:nvPr/>
        </p:nvSpPr>
        <p:spPr>
          <a:xfrm>
            <a:off x="0" y="0"/>
            <a:ext cx="12192000" cy="654341"/>
          </a:xfrm>
          <a:prstGeom prst="rect">
            <a:avLst/>
          </a:prstGeom>
          <a:solidFill>
            <a:srgbClr val="FFCCB7"/>
          </a:solidFill>
          <a:ln>
            <a:solidFill>
              <a:srgbClr val="FFC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ea typeface="Arial"/>
              </a:rPr>
              <a:t>데이터 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C2AC26-3FA8-4A6D-9729-49511E65BBA5}"/>
              </a:ext>
            </a:extLst>
          </p:cNvPr>
          <p:cNvSpPr/>
          <p:nvPr/>
        </p:nvSpPr>
        <p:spPr>
          <a:xfrm>
            <a:off x="0" y="6660858"/>
            <a:ext cx="12192000" cy="197141"/>
          </a:xfrm>
          <a:prstGeom prst="rect">
            <a:avLst/>
          </a:prstGeom>
          <a:solidFill>
            <a:srgbClr val="FFCCB7"/>
          </a:solidFill>
          <a:ln>
            <a:solidFill>
              <a:srgbClr val="FFC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0F1C1B6-404C-402A-9D7C-F1EE7AF87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850"/>
            <a:ext cx="687191" cy="6871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488BA8D-ED43-41FE-A134-42778427D32B}"/>
              </a:ext>
            </a:extLst>
          </p:cNvPr>
          <p:cNvSpPr txBox="1"/>
          <p:nvPr/>
        </p:nvSpPr>
        <p:spPr>
          <a:xfrm>
            <a:off x="687191" y="142504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개발 배경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F17074A-80B6-42F0-B282-83E431DFB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058557"/>
              </p:ext>
            </p:extLst>
          </p:nvPr>
        </p:nvGraphicFramePr>
        <p:xfrm>
          <a:off x="232097" y="796845"/>
          <a:ext cx="11727806" cy="5713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2646">
                  <a:extLst>
                    <a:ext uri="{9D8B030D-6E8A-4147-A177-3AD203B41FA5}">
                      <a16:colId xmlns:a16="http://schemas.microsoft.com/office/drawing/2014/main" val="3421486934"/>
                    </a:ext>
                  </a:extLst>
                </a:gridCol>
                <a:gridCol w="9935160">
                  <a:extLst>
                    <a:ext uri="{9D8B030D-6E8A-4147-A177-3AD203B41FA5}">
                      <a16:colId xmlns:a16="http://schemas.microsoft.com/office/drawing/2014/main" val="1822497373"/>
                    </a:ext>
                  </a:extLst>
                </a:gridCol>
              </a:tblGrid>
              <a:tr h="3881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TASK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시나리오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BB9F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데이터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BB9F">
                        <a:alpha val="5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41805"/>
                  </a:ext>
                </a:extLst>
              </a:tr>
              <a:tr h="14200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err="1"/>
                        <a:t>메인화면에서</a:t>
                      </a:r>
                      <a:r>
                        <a:rPr lang="ko-KR" altLang="en-US" sz="1200" b="1" dirty="0"/>
                        <a:t> 프로필 화면으로 이동하여 프로필 배경화면 변경하기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100" dirty="0"/>
                        <a:t>재생목록버튼을 통해 프로필화면으로 이동하다 보니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대부분의 테스트 수행 인원들이 단번에 재생목록 </a:t>
                      </a:r>
                      <a:r>
                        <a:rPr lang="en-US" altLang="ko-KR" sz="1100" dirty="0"/>
                        <a:t>= </a:t>
                      </a:r>
                      <a:r>
                        <a:rPr lang="ko-KR" altLang="en-US" sz="1100" dirty="0"/>
                        <a:t>프로필화면으로 이동임을 인식하지 못하여 프로필화면으로 </a:t>
                      </a:r>
                      <a:r>
                        <a:rPr lang="ko-KR" altLang="en-US" sz="1100" dirty="0" err="1"/>
                        <a:t>이동하는대에</a:t>
                      </a:r>
                      <a:r>
                        <a:rPr lang="ko-KR" altLang="en-US" sz="1100" dirty="0"/>
                        <a:t> 난항을 겪음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/>
                        <a:t>또한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프로필 설정 화면에서 적용 버튼을 눌러야 프로필 배경화면이 변경되는 기능이지만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적용버튼을 </a:t>
                      </a:r>
                      <a:r>
                        <a:rPr lang="ko-KR" altLang="en-US" sz="1100" dirty="0" err="1"/>
                        <a:t>찾지못해</a:t>
                      </a:r>
                      <a:r>
                        <a:rPr lang="ko-KR" altLang="en-US" sz="1100" dirty="0"/>
                        <a:t> 한번에 프로필 배경화면을 변경하지 못하고 </a:t>
                      </a: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번씩 시도함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/>
                        <a:t>프로필화면으로 이동함을 단번에 알 수 있는 직관적인 버튼과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적용버튼의 가시성을 확보할 필요가 있음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7282020"/>
                  </a:ext>
                </a:extLst>
              </a:tr>
              <a:tr h="16464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업로드 페이지 이동 </a:t>
                      </a:r>
                      <a:endParaRPr lang="en-US" altLang="ko-KR" sz="1200" b="1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후</a:t>
                      </a:r>
                      <a:r>
                        <a:rPr lang="en-US" altLang="ko-KR" sz="1200" b="1" dirty="0"/>
                        <a:t> </a:t>
                      </a:r>
                      <a:r>
                        <a:rPr lang="ko-KR" altLang="en-US" sz="1200" b="1" dirty="0"/>
                        <a:t>업로드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100" dirty="0"/>
                        <a:t>업로드 페이지로 이동 후 업로드를 하는 과정자체는 </a:t>
                      </a:r>
                      <a:r>
                        <a:rPr lang="ko-KR" altLang="en-US" sz="1100" dirty="0" err="1"/>
                        <a:t>원할히</a:t>
                      </a:r>
                      <a:r>
                        <a:rPr lang="ko-KR" altLang="en-US" sz="1100" dirty="0"/>
                        <a:t> 이루어졌으나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업로드 페이지의 </a:t>
                      </a:r>
                      <a:r>
                        <a:rPr lang="ko-KR" altLang="en-US" sz="1100" dirty="0" err="1"/>
                        <a:t>일관성없는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UI</a:t>
                      </a:r>
                      <a:r>
                        <a:rPr lang="ko-KR" altLang="en-US" sz="1100" dirty="0"/>
                        <a:t>에 대한 지적이 많았음</a:t>
                      </a:r>
                      <a:r>
                        <a:rPr lang="en-US" altLang="ko-KR" sz="1100" dirty="0"/>
                        <a:t>. </a:t>
                      </a:r>
                      <a:r>
                        <a:rPr lang="ko-KR" altLang="en-US" sz="1100" dirty="0"/>
                        <a:t>버튼의 효과나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기능이 이루어지는 </a:t>
                      </a:r>
                      <a:r>
                        <a:rPr lang="en-US" altLang="ko-KR" sz="1100" dirty="0"/>
                        <a:t>Section</a:t>
                      </a:r>
                      <a:r>
                        <a:rPr lang="ko-KR" altLang="en-US" sz="1100" dirty="0"/>
                        <a:t> 영역의 </a:t>
                      </a:r>
                      <a:r>
                        <a:rPr lang="en-US" altLang="ko-KR" sz="1100" dirty="0"/>
                        <a:t>Width</a:t>
                      </a:r>
                      <a:r>
                        <a:rPr lang="ko-KR" altLang="en-US" sz="1100" dirty="0"/>
                        <a:t>가 일치하지 </a:t>
                      </a:r>
                      <a:r>
                        <a:rPr lang="ko-KR" altLang="en-US" sz="1100" dirty="0" err="1"/>
                        <a:t>않는등</a:t>
                      </a:r>
                      <a:r>
                        <a:rPr lang="ko-KR" altLang="en-US" sz="1100" dirty="0"/>
                        <a:t> 일관성이 깨지는 부분에 대한 개선이 필요함</a:t>
                      </a:r>
                      <a:r>
                        <a:rPr lang="en-US" altLang="ko-KR" sz="1100" dirty="0"/>
                        <a:t>.</a:t>
                      </a:r>
                      <a:r>
                        <a:rPr lang="ko-KR" altLang="en-US" sz="1100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447789"/>
                  </a:ext>
                </a:extLst>
              </a:tr>
              <a:tr h="9671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검색 페이지 </a:t>
                      </a:r>
                      <a:endParaRPr lang="en-US" altLang="ko-KR" sz="1200" b="1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검색창에 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placeholder</a:t>
                      </a: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지정하였기때문에 결과적으로 </a:t>
                      </a:r>
                      <a:r>
                        <a:rPr lang="ko-KR" altLang="en-US" sz="11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검색창임을</a:t>
                      </a: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인식하는대에는</a:t>
                      </a: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문제가 없지만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검색창의 크기가 작아 가시성이 떨어져 바로 </a:t>
                      </a:r>
                      <a:r>
                        <a:rPr lang="ko-KR" altLang="en-US" sz="11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알아보는대에는</a:t>
                      </a: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어려움이 있었음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또한 검색창에 검색어를 입력 후 검색페이지로 </a:t>
                      </a:r>
                      <a:r>
                        <a:rPr lang="ko-KR" altLang="en-US" sz="11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이동할때</a:t>
                      </a: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Enter</a:t>
                      </a: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키로만 이동이 가능하여 불편함을 호소함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이에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검색페이지로 이동하는 다른 기능을 추가하고 크기를 키워 가시성을 확보해야 할 것으로 보임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314676"/>
                  </a:ext>
                </a:extLst>
              </a:tr>
              <a:tr h="11935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/>
                        <a:t>소요시간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모든 참여자가 예상 소요시간보다 빠르게 목표하는 바를 </a:t>
                      </a:r>
                      <a:r>
                        <a:rPr lang="ko-KR" altLang="en-US" sz="1100" dirty="0" err="1"/>
                        <a:t>수행하는대에는</a:t>
                      </a:r>
                      <a:r>
                        <a:rPr lang="ko-KR" altLang="en-US" sz="1100" dirty="0"/>
                        <a:t> 성공하였지만 </a:t>
                      </a:r>
                      <a:r>
                        <a:rPr lang="ko-KR" altLang="en-US" sz="1100" b="1" dirty="0" err="1"/>
                        <a:t>메인화면에서</a:t>
                      </a:r>
                      <a:r>
                        <a:rPr lang="ko-KR" altLang="en-US" sz="1100" b="1" dirty="0"/>
                        <a:t> 프로필 화면으로 이동하여 프로필 배경화면 변경하기 </a:t>
                      </a:r>
                    </a:p>
                    <a:p>
                      <a:pPr marL="0" indent="0" algn="l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100" dirty="0" err="1"/>
                        <a:t>를</a:t>
                      </a:r>
                      <a:r>
                        <a:rPr lang="ko-KR" altLang="en-US" sz="1100" dirty="0"/>
                        <a:t> </a:t>
                      </a:r>
                      <a:r>
                        <a:rPr lang="ko-KR" altLang="en-US" sz="1100" dirty="0" err="1"/>
                        <a:t>수행할때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프로필화면으로 이동하는 버튼을 바로 </a:t>
                      </a:r>
                      <a:r>
                        <a:rPr lang="ko-KR" altLang="en-US" sz="1100" dirty="0" err="1"/>
                        <a:t>찾지못하는</a:t>
                      </a:r>
                      <a:r>
                        <a:rPr lang="ko-KR" altLang="en-US" sz="1100" dirty="0"/>
                        <a:t> 모습을 보여 개선이 필요함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marL="0" indent="0" algn="l" latinLnBrk="1">
                        <a:lnSpc>
                          <a:spcPct val="150000"/>
                        </a:lnSpc>
                        <a:buNone/>
                      </a:pP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143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5729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93D0E5F-08BC-49D1-BF9C-A5FC91B6A282}"/>
              </a:ext>
            </a:extLst>
          </p:cNvPr>
          <p:cNvSpPr/>
          <p:nvPr/>
        </p:nvSpPr>
        <p:spPr>
          <a:xfrm flipV="1">
            <a:off x="4071456" y="3424261"/>
            <a:ext cx="4049087" cy="45719"/>
          </a:xfrm>
          <a:prstGeom prst="rect">
            <a:avLst/>
          </a:prstGeom>
          <a:solidFill>
            <a:srgbClr val="FFC9B6"/>
          </a:solidFill>
          <a:ln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1876E3-6ABC-4177-997B-2A66B277790C}"/>
              </a:ext>
            </a:extLst>
          </p:cNvPr>
          <p:cNvSpPr txBox="1"/>
          <p:nvPr/>
        </p:nvSpPr>
        <p:spPr>
          <a:xfrm>
            <a:off x="5445503" y="2683773"/>
            <a:ext cx="1865886" cy="6956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4000">
                <a:latin typeface="Arial Black"/>
              </a:rPr>
              <a:t>CatCh</a:t>
            </a:r>
            <a:endParaRPr lang="ko-KR" altLang="en-US" sz="4000">
              <a:latin typeface="Arial Black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F76CD1-A3A3-4003-B627-4E97D9AC5E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64078" y="2433569"/>
            <a:ext cx="935809" cy="9580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BFF4BA-E0CB-478E-B2D6-504836866150}"/>
              </a:ext>
            </a:extLst>
          </p:cNvPr>
          <p:cNvSpPr txBox="1"/>
          <p:nvPr/>
        </p:nvSpPr>
        <p:spPr>
          <a:xfrm>
            <a:off x="5500954" y="3561029"/>
            <a:ext cx="116570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ko-KR" altLang="en-US" sz="4400" b="1" spc="-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개선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A2A906-734E-4131-86B0-76EF2F316C8B}"/>
              </a:ext>
            </a:extLst>
          </p:cNvPr>
          <p:cNvSpPr/>
          <p:nvPr/>
        </p:nvSpPr>
        <p:spPr>
          <a:xfrm>
            <a:off x="0" y="0"/>
            <a:ext cx="12192000" cy="654341"/>
          </a:xfrm>
          <a:prstGeom prst="rect">
            <a:avLst/>
          </a:prstGeom>
          <a:solidFill>
            <a:srgbClr val="FFCCB7"/>
          </a:solidFill>
          <a:ln>
            <a:solidFill>
              <a:srgbClr val="FFC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pc="-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개선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FC43A3-01B4-4926-AE0F-C5DD3371A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850"/>
            <a:ext cx="687191" cy="68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42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B3B007DD-5FDB-48ED-A24D-4146FF980DA2}"/>
              </a:ext>
            </a:extLst>
          </p:cNvPr>
          <p:cNvSpPr/>
          <p:nvPr/>
        </p:nvSpPr>
        <p:spPr>
          <a:xfrm>
            <a:off x="0" y="0"/>
            <a:ext cx="12192000" cy="654341"/>
          </a:xfrm>
          <a:prstGeom prst="rect">
            <a:avLst/>
          </a:prstGeom>
          <a:solidFill>
            <a:srgbClr val="FFCCB7"/>
          </a:solidFill>
          <a:ln>
            <a:solidFill>
              <a:srgbClr val="FFC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프로필 개선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C2AC26-3FA8-4A6D-9729-49511E65BBA5}"/>
              </a:ext>
            </a:extLst>
          </p:cNvPr>
          <p:cNvSpPr/>
          <p:nvPr/>
        </p:nvSpPr>
        <p:spPr>
          <a:xfrm>
            <a:off x="0" y="6660858"/>
            <a:ext cx="12192000" cy="197141"/>
          </a:xfrm>
          <a:prstGeom prst="rect">
            <a:avLst/>
          </a:prstGeom>
          <a:solidFill>
            <a:srgbClr val="FFCCB7"/>
          </a:solidFill>
          <a:ln>
            <a:solidFill>
              <a:srgbClr val="FFC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0F1C1B6-404C-402A-9D7C-F1EE7AF87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850"/>
            <a:ext cx="687191" cy="6871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488BA8D-ED43-41FE-A134-42778427D32B}"/>
              </a:ext>
            </a:extLst>
          </p:cNvPr>
          <p:cNvSpPr txBox="1"/>
          <p:nvPr/>
        </p:nvSpPr>
        <p:spPr>
          <a:xfrm>
            <a:off x="687191" y="142504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UI</a:t>
            </a:r>
            <a:r>
              <a:rPr lang="ko-KR" altLang="en-US" dirty="0"/>
              <a:t> 수정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1F1871F-8DF6-4A21-9182-D5989519100D}"/>
              </a:ext>
            </a:extLst>
          </p:cNvPr>
          <p:cNvSpPr/>
          <p:nvPr/>
        </p:nvSpPr>
        <p:spPr>
          <a:xfrm>
            <a:off x="437626" y="796845"/>
            <a:ext cx="11316747" cy="55955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2"/>
              </a:solidFill>
              <a:highlight>
                <a:srgbClr val="000080"/>
              </a:highlight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CFCA9C-9F58-4391-99DC-71CFFD2B1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00" y="850006"/>
            <a:ext cx="7850221" cy="474553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50742CE6-1A9F-49E8-B600-2AC8D6D11495}"/>
              </a:ext>
            </a:extLst>
          </p:cNvPr>
          <p:cNvSpPr/>
          <p:nvPr/>
        </p:nvSpPr>
        <p:spPr>
          <a:xfrm>
            <a:off x="7853924" y="3275937"/>
            <a:ext cx="508762" cy="231960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051A407-0F7A-40D5-8726-18EC82CBE2B3}"/>
              </a:ext>
            </a:extLst>
          </p:cNvPr>
          <p:cNvSpPr/>
          <p:nvPr/>
        </p:nvSpPr>
        <p:spPr>
          <a:xfrm>
            <a:off x="7525368" y="3222776"/>
            <a:ext cx="252000" cy="252000"/>
          </a:xfrm>
          <a:prstGeom prst="ellipse">
            <a:avLst/>
          </a:prstGeom>
          <a:solidFill>
            <a:srgbClr val="FFCCB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609E4A-E62E-4529-8367-1DFD648C73C5}"/>
              </a:ext>
            </a:extLst>
          </p:cNvPr>
          <p:cNvSpPr txBox="1"/>
          <p:nvPr/>
        </p:nvSpPr>
        <p:spPr>
          <a:xfrm>
            <a:off x="4849610" y="3527937"/>
            <a:ext cx="2927758" cy="738664"/>
          </a:xfrm>
          <a:prstGeom prst="rect">
            <a:avLst/>
          </a:prstGeom>
          <a:solidFill>
            <a:srgbClr val="FFCCB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버튼 가시성에 대한 의견이 많았다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버튼 크기를 키우고 폰트의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weight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를 주어 가시성을 키웠다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5ADD976-D295-4DE3-A92D-850CA1464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235" y="850006"/>
            <a:ext cx="2457793" cy="3229426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469CB1BB-C526-454E-B044-4E2C34F47AF0}"/>
              </a:ext>
            </a:extLst>
          </p:cNvPr>
          <p:cNvSpPr/>
          <p:nvPr/>
        </p:nvSpPr>
        <p:spPr>
          <a:xfrm>
            <a:off x="8603483" y="3594627"/>
            <a:ext cx="2229358" cy="48480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4492CCF-423F-47E9-8309-BC2E0680FB0E}"/>
              </a:ext>
            </a:extLst>
          </p:cNvPr>
          <p:cNvSpPr/>
          <p:nvPr/>
        </p:nvSpPr>
        <p:spPr>
          <a:xfrm>
            <a:off x="8593401" y="4095880"/>
            <a:ext cx="252000" cy="252000"/>
          </a:xfrm>
          <a:prstGeom prst="ellipse">
            <a:avLst/>
          </a:prstGeom>
          <a:solidFill>
            <a:srgbClr val="FFCCB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B76C203-F1F6-442B-8146-ECF16135394A}"/>
              </a:ext>
            </a:extLst>
          </p:cNvPr>
          <p:cNvSpPr txBox="1"/>
          <p:nvPr/>
        </p:nvSpPr>
        <p:spPr>
          <a:xfrm>
            <a:off x="8497235" y="4435741"/>
            <a:ext cx="2927758" cy="954107"/>
          </a:xfrm>
          <a:prstGeom prst="rect">
            <a:avLst/>
          </a:prstGeom>
          <a:solidFill>
            <a:srgbClr val="FFCCB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기존 재생 목록 버튼을 통한 프로필 화면으로의 이동이 예측이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되지않아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프로필 화면으로 이동하는 새로운 버튼을 추가하였다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401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B3B007DD-5FDB-48ED-A24D-4146FF980DA2}"/>
              </a:ext>
            </a:extLst>
          </p:cNvPr>
          <p:cNvSpPr/>
          <p:nvPr/>
        </p:nvSpPr>
        <p:spPr>
          <a:xfrm>
            <a:off x="0" y="0"/>
            <a:ext cx="12192000" cy="654341"/>
          </a:xfrm>
          <a:prstGeom prst="rect">
            <a:avLst/>
          </a:prstGeom>
          <a:solidFill>
            <a:srgbClr val="FFCCB7"/>
          </a:solidFill>
          <a:ln>
            <a:solidFill>
              <a:srgbClr val="FFC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목차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C2AC26-3FA8-4A6D-9729-49511E65BBA5}"/>
              </a:ext>
            </a:extLst>
          </p:cNvPr>
          <p:cNvSpPr/>
          <p:nvPr/>
        </p:nvSpPr>
        <p:spPr>
          <a:xfrm>
            <a:off x="0" y="6660858"/>
            <a:ext cx="12192000" cy="197141"/>
          </a:xfrm>
          <a:prstGeom prst="rect">
            <a:avLst/>
          </a:prstGeom>
          <a:solidFill>
            <a:srgbClr val="FFCCB7"/>
          </a:solidFill>
          <a:ln>
            <a:solidFill>
              <a:srgbClr val="FFC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0F1C1B6-404C-402A-9D7C-F1EE7AF87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850"/>
            <a:ext cx="687191" cy="6871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488BA8D-ED43-41FE-A134-42778427D32B}"/>
              </a:ext>
            </a:extLst>
          </p:cNvPr>
          <p:cNvSpPr txBox="1"/>
          <p:nvPr/>
        </p:nvSpPr>
        <p:spPr>
          <a:xfrm>
            <a:off x="687191" y="142504"/>
            <a:ext cx="1107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 INDEX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3D7DD8-A2DC-42C9-A8FE-BE176A1FE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056" y="1647235"/>
            <a:ext cx="654341" cy="65434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C737DE51-E154-4501-962C-1B2E9780E27D}"/>
              </a:ext>
            </a:extLst>
          </p:cNvPr>
          <p:cNvGrpSpPr/>
          <p:nvPr/>
        </p:nvGrpSpPr>
        <p:grpSpPr>
          <a:xfrm>
            <a:off x="998023" y="2189334"/>
            <a:ext cx="1431482" cy="1431482"/>
            <a:chOff x="1551447" y="2632423"/>
            <a:chExt cx="1431482" cy="1431482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82984C08-AEDC-4F56-BDCA-7B7377CCFB3F}"/>
                </a:ext>
              </a:extLst>
            </p:cNvPr>
            <p:cNvSpPr/>
            <p:nvPr/>
          </p:nvSpPr>
          <p:spPr>
            <a:xfrm>
              <a:off x="1551447" y="2632423"/>
              <a:ext cx="1431482" cy="143148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BB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ECA51A-1EC3-4CC0-94CE-79FF285DDD3A}"/>
                </a:ext>
              </a:extLst>
            </p:cNvPr>
            <p:cNvSpPr txBox="1"/>
            <p:nvPr/>
          </p:nvSpPr>
          <p:spPr>
            <a:xfrm>
              <a:off x="1551447" y="3204971"/>
              <a:ext cx="143148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프로그램 소개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053CEF-C83E-432B-BD46-53DDF0712DDA}"/>
                </a:ext>
              </a:extLst>
            </p:cNvPr>
            <p:cNvSpPr txBox="1"/>
            <p:nvPr/>
          </p:nvSpPr>
          <p:spPr>
            <a:xfrm>
              <a:off x="2172096" y="2951055"/>
              <a:ext cx="184731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050" b="1" spc="-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3071909E-1FF9-4C42-AF44-D7C79B1FA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97" y="1718894"/>
            <a:ext cx="654341" cy="654341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72E673B4-3BCB-45CD-8A19-14503C7A0E68}"/>
              </a:ext>
            </a:extLst>
          </p:cNvPr>
          <p:cNvGrpSpPr/>
          <p:nvPr/>
        </p:nvGrpSpPr>
        <p:grpSpPr>
          <a:xfrm>
            <a:off x="3823653" y="2234910"/>
            <a:ext cx="1431482" cy="1431482"/>
            <a:chOff x="1551447" y="2632423"/>
            <a:chExt cx="1431482" cy="1431482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A94E5F1-B69C-44A5-99BE-E664C99B9AAE}"/>
                </a:ext>
              </a:extLst>
            </p:cNvPr>
            <p:cNvSpPr/>
            <p:nvPr/>
          </p:nvSpPr>
          <p:spPr>
            <a:xfrm>
              <a:off x="1551447" y="2632423"/>
              <a:ext cx="1431482" cy="143148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BB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D9F34F-384B-44F8-B9EF-5937AC50350F}"/>
                </a:ext>
              </a:extLst>
            </p:cNvPr>
            <p:cNvSpPr txBox="1"/>
            <p:nvPr/>
          </p:nvSpPr>
          <p:spPr>
            <a:xfrm>
              <a:off x="1551447" y="3049662"/>
              <a:ext cx="143148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사용성 테스트</a:t>
              </a:r>
              <a:endParaRPr lang="en-US" altLang="ko-KR" sz="1600" b="1" spc="-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600" b="1" spc="-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계획서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873395-12A0-4279-8CF0-80872DE5D226}"/>
                </a:ext>
              </a:extLst>
            </p:cNvPr>
            <p:cNvSpPr txBox="1"/>
            <p:nvPr/>
          </p:nvSpPr>
          <p:spPr>
            <a:xfrm>
              <a:off x="2172096" y="2951055"/>
              <a:ext cx="184731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050" b="1" spc="-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2235A81D-2384-4759-A94C-87348D13F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233" y="1718894"/>
            <a:ext cx="654341" cy="654341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7AD14259-300C-48CC-83E1-4D15F0AE7FDA}"/>
              </a:ext>
            </a:extLst>
          </p:cNvPr>
          <p:cNvGrpSpPr/>
          <p:nvPr/>
        </p:nvGrpSpPr>
        <p:grpSpPr>
          <a:xfrm>
            <a:off x="6801389" y="2234910"/>
            <a:ext cx="1431482" cy="1431482"/>
            <a:chOff x="1551447" y="2632423"/>
            <a:chExt cx="1431482" cy="1431482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BE97621-7545-4933-ABF7-D577413AB656}"/>
                </a:ext>
              </a:extLst>
            </p:cNvPr>
            <p:cNvSpPr/>
            <p:nvPr/>
          </p:nvSpPr>
          <p:spPr>
            <a:xfrm>
              <a:off x="1551447" y="2632423"/>
              <a:ext cx="1431482" cy="143148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BB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0F26788-7B9D-41E1-9396-99DFB8DD6ED8}"/>
                </a:ext>
              </a:extLst>
            </p:cNvPr>
            <p:cNvSpPr txBox="1"/>
            <p:nvPr/>
          </p:nvSpPr>
          <p:spPr>
            <a:xfrm>
              <a:off x="1551447" y="3081860"/>
              <a:ext cx="143148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사용성 테스트</a:t>
              </a:r>
              <a:endParaRPr lang="en-US" altLang="ko-KR" sz="1600" b="1" spc="-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600" b="1" spc="-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수행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03F838D-85CF-4B5D-813F-F247E80CD750}"/>
                </a:ext>
              </a:extLst>
            </p:cNvPr>
            <p:cNvSpPr txBox="1"/>
            <p:nvPr/>
          </p:nvSpPr>
          <p:spPr>
            <a:xfrm>
              <a:off x="2172096" y="2951055"/>
              <a:ext cx="184731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050" b="1" spc="-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3ABEDA40-4947-4ED9-B4AC-0C10990E4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516" y="1718894"/>
            <a:ext cx="654341" cy="654341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F2CCB6F7-66C8-4778-A411-3D5B8B82E35A}"/>
              </a:ext>
            </a:extLst>
          </p:cNvPr>
          <p:cNvGrpSpPr/>
          <p:nvPr/>
        </p:nvGrpSpPr>
        <p:grpSpPr>
          <a:xfrm>
            <a:off x="9764851" y="2234910"/>
            <a:ext cx="1440303" cy="1431482"/>
            <a:chOff x="1542626" y="2632423"/>
            <a:chExt cx="1440303" cy="1431482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DFE61CE-24D7-4D86-BE3F-B98EE22FD36F}"/>
                </a:ext>
              </a:extLst>
            </p:cNvPr>
            <p:cNvSpPr/>
            <p:nvPr/>
          </p:nvSpPr>
          <p:spPr>
            <a:xfrm>
              <a:off x="1551447" y="2632423"/>
              <a:ext cx="1431482" cy="143148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BB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038EBDA-6BC8-4DD8-AA5B-69A75740591D}"/>
                </a:ext>
              </a:extLst>
            </p:cNvPr>
            <p:cNvSpPr txBox="1"/>
            <p:nvPr/>
          </p:nvSpPr>
          <p:spPr>
            <a:xfrm>
              <a:off x="1542626" y="3204971"/>
              <a:ext cx="143148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개선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FDB53F7-E06F-45A1-B24B-CD637145C497}"/>
                </a:ext>
              </a:extLst>
            </p:cNvPr>
            <p:cNvSpPr txBox="1"/>
            <p:nvPr/>
          </p:nvSpPr>
          <p:spPr>
            <a:xfrm>
              <a:off x="2172096" y="2951055"/>
              <a:ext cx="184731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050" b="1" spc="-1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1AB2ECC-2E2F-472C-986B-F4E31F878F40}"/>
              </a:ext>
            </a:extLst>
          </p:cNvPr>
          <p:cNvSpPr txBox="1"/>
          <p:nvPr/>
        </p:nvSpPr>
        <p:spPr>
          <a:xfrm>
            <a:off x="343595" y="796845"/>
            <a:ext cx="19881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FBB9F"/>
                </a:solidFill>
              </a:rPr>
              <a:t>INDEX</a:t>
            </a:r>
            <a:endParaRPr lang="ko-KR" altLang="en-US" sz="4000" b="1" dirty="0">
              <a:solidFill>
                <a:srgbClr val="FFBB9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B311D1-9AC4-4073-84B5-25CF4136C281}"/>
              </a:ext>
            </a:extLst>
          </p:cNvPr>
          <p:cNvSpPr txBox="1"/>
          <p:nvPr/>
        </p:nvSpPr>
        <p:spPr>
          <a:xfrm>
            <a:off x="856676" y="3799769"/>
            <a:ext cx="1708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개발 배경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D5AC3DA-EF6C-4611-A174-5982C67C80C2}"/>
              </a:ext>
            </a:extLst>
          </p:cNvPr>
          <p:cNvSpPr txBox="1"/>
          <p:nvPr/>
        </p:nvSpPr>
        <p:spPr>
          <a:xfrm>
            <a:off x="3519401" y="3764999"/>
            <a:ext cx="203453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목표와 기대효과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태스크 계획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태스크 및 시나리오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참가자 선정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4C164B1-3BE0-4DB6-9EE3-2DC708F44096}"/>
              </a:ext>
            </a:extLst>
          </p:cNvPr>
          <p:cNvSpPr txBox="1"/>
          <p:nvPr/>
        </p:nvSpPr>
        <p:spPr>
          <a:xfrm>
            <a:off x="6286342" y="3714243"/>
            <a:ext cx="2456122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태스크 수행방법 및 절차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태스크 평가 항목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시나리오 항목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만족도 조사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분석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사용성 테스트 진행 현황</a:t>
            </a:r>
          </a:p>
        </p:txBody>
      </p:sp>
    </p:spTree>
    <p:extLst>
      <p:ext uri="{BB962C8B-B14F-4D97-AF65-F5344CB8AC3E}">
        <p14:creationId xmlns:p14="http://schemas.microsoft.com/office/powerpoint/2010/main" val="27207498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B3B007DD-5FDB-48ED-A24D-4146FF980DA2}"/>
              </a:ext>
            </a:extLst>
          </p:cNvPr>
          <p:cNvSpPr/>
          <p:nvPr/>
        </p:nvSpPr>
        <p:spPr>
          <a:xfrm>
            <a:off x="0" y="0"/>
            <a:ext cx="12192000" cy="654341"/>
          </a:xfrm>
          <a:prstGeom prst="rect">
            <a:avLst/>
          </a:prstGeom>
          <a:solidFill>
            <a:srgbClr val="FFCCB7"/>
          </a:solidFill>
          <a:ln>
            <a:solidFill>
              <a:srgbClr val="FFC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메인 개선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C2AC26-3FA8-4A6D-9729-49511E65BBA5}"/>
              </a:ext>
            </a:extLst>
          </p:cNvPr>
          <p:cNvSpPr/>
          <p:nvPr/>
        </p:nvSpPr>
        <p:spPr>
          <a:xfrm>
            <a:off x="0" y="6660858"/>
            <a:ext cx="12192000" cy="197141"/>
          </a:xfrm>
          <a:prstGeom prst="rect">
            <a:avLst/>
          </a:prstGeom>
          <a:solidFill>
            <a:srgbClr val="FFCCB7"/>
          </a:solidFill>
          <a:ln>
            <a:solidFill>
              <a:srgbClr val="FFC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0F1C1B6-404C-402A-9D7C-F1EE7AF87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850"/>
            <a:ext cx="687191" cy="6871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488BA8D-ED43-41FE-A134-42778427D32B}"/>
              </a:ext>
            </a:extLst>
          </p:cNvPr>
          <p:cNvSpPr txBox="1"/>
          <p:nvPr/>
        </p:nvSpPr>
        <p:spPr>
          <a:xfrm>
            <a:off x="687191" y="142504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UI</a:t>
            </a:r>
            <a:r>
              <a:rPr lang="ko-KR" altLang="en-US" dirty="0"/>
              <a:t> 수정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1F1871F-8DF6-4A21-9182-D5989519100D}"/>
              </a:ext>
            </a:extLst>
          </p:cNvPr>
          <p:cNvSpPr/>
          <p:nvPr/>
        </p:nvSpPr>
        <p:spPr>
          <a:xfrm>
            <a:off x="437626" y="796845"/>
            <a:ext cx="11316747" cy="55955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2"/>
              </a:solidFill>
              <a:highlight>
                <a:srgbClr val="000080"/>
              </a:highligh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938B0B-3F6D-A883-C887-F1756CBEB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56" y="1113617"/>
            <a:ext cx="10460485" cy="502897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852F3F7-AC16-28ED-1100-4D39069F701A}"/>
              </a:ext>
            </a:extLst>
          </p:cNvPr>
          <p:cNvSpPr/>
          <p:nvPr/>
        </p:nvSpPr>
        <p:spPr>
          <a:xfrm>
            <a:off x="2625213" y="2595717"/>
            <a:ext cx="275303" cy="63909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0BB3A38-FA2E-086F-C703-1B1020404E1E}"/>
              </a:ext>
            </a:extLst>
          </p:cNvPr>
          <p:cNvSpPr/>
          <p:nvPr/>
        </p:nvSpPr>
        <p:spPr>
          <a:xfrm>
            <a:off x="2625213" y="3739631"/>
            <a:ext cx="252000" cy="252000"/>
          </a:xfrm>
          <a:prstGeom prst="ellipse">
            <a:avLst/>
          </a:prstGeom>
          <a:solidFill>
            <a:srgbClr val="FFBB9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153B1E4-E50E-4E77-80F5-F794848A3052}"/>
              </a:ext>
            </a:extLst>
          </p:cNvPr>
          <p:cNvSpPr/>
          <p:nvPr/>
        </p:nvSpPr>
        <p:spPr>
          <a:xfrm>
            <a:off x="11080435" y="2600570"/>
            <a:ext cx="275303" cy="63909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5C668F-5AA8-617E-1E22-CAFB6FBCA655}"/>
              </a:ext>
            </a:extLst>
          </p:cNvPr>
          <p:cNvSpPr txBox="1"/>
          <p:nvPr/>
        </p:nvSpPr>
        <p:spPr>
          <a:xfrm>
            <a:off x="2805492" y="3973034"/>
            <a:ext cx="3290506" cy="523220"/>
          </a:xfrm>
          <a:prstGeom prst="rect">
            <a:avLst/>
          </a:prstGeom>
          <a:solidFill>
            <a:srgbClr val="FFBB9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슬라이드 버튼이 아래에 </a:t>
            </a:r>
            <a:r>
              <a:rPr lang="ko-KR" altLang="en-US" sz="1400" dirty="0" err="1"/>
              <a:t>위치해있어</a:t>
            </a:r>
            <a:endParaRPr lang="en-US" altLang="ko-KR" sz="1400" dirty="0"/>
          </a:p>
          <a:p>
            <a:r>
              <a:rPr lang="ko-KR" altLang="en-US" sz="1400" dirty="0"/>
              <a:t>사진을 중심으로 가운데로 이동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4E0DEE9-8164-461C-AD3F-37B936A48B7B}"/>
              </a:ext>
            </a:extLst>
          </p:cNvPr>
          <p:cNvSpPr/>
          <p:nvPr/>
        </p:nvSpPr>
        <p:spPr>
          <a:xfrm>
            <a:off x="967109" y="1763485"/>
            <a:ext cx="1552155" cy="29857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14EE62F-E389-451B-9DA9-FF2108A8EA31}"/>
              </a:ext>
            </a:extLst>
          </p:cNvPr>
          <p:cNvSpPr/>
          <p:nvPr/>
        </p:nvSpPr>
        <p:spPr>
          <a:xfrm>
            <a:off x="2553492" y="1786774"/>
            <a:ext cx="252000" cy="252000"/>
          </a:xfrm>
          <a:prstGeom prst="ellipse">
            <a:avLst/>
          </a:prstGeom>
          <a:solidFill>
            <a:srgbClr val="FFBB9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9D8A9C-B2B3-466C-BB45-C6BDCC7E7AC8}"/>
              </a:ext>
            </a:extLst>
          </p:cNvPr>
          <p:cNvSpPr txBox="1"/>
          <p:nvPr/>
        </p:nvSpPr>
        <p:spPr>
          <a:xfrm>
            <a:off x="2839720" y="1651164"/>
            <a:ext cx="2832182" cy="523220"/>
          </a:xfrm>
          <a:prstGeom prst="rect">
            <a:avLst/>
          </a:prstGeom>
          <a:solidFill>
            <a:srgbClr val="FFCCB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검색창의 돋보기 버튼을 클릭해도 이동할 수 있도록 처리하였다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081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B3B007DD-5FDB-48ED-A24D-4146FF980DA2}"/>
              </a:ext>
            </a:extLst>
          </p:cNvPr>
          <p:cNvSpPr/>
          <p:nvPr/>
        </p:nvSpPr>
        <p:spPr>
          <a:xfrm>
            <a:off x="0" y="0"/>
            <a:ext cx="12192000" cy="654341"/>
          </a:xfrm>
          <a:prstGeom prst="rect">
            <a:avLst/>
          </a:prstGeom>
          <a:solidFill>
            <a:srgbClr val="FFCCB7"/>
          </a:solidFill>
          <a:ln>
            <a:solidFill>
              <a:srgbClr val="FFC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schemeClr val="tx1"/>
                </a:solidFill>
              </a:rPr>
              <a:t>앨범 </a:t>
            </a:r>
            <a:r>
              <a:rPr lang="ko-KR" altLang="en-US" sz="2000" b="1" dirty="0">
                <a:solidFill>
                  <a:schemeClr val="tx1"/>
                </a:solidFill>
              </a:rPr>
              <a:t>개선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C2AC26-3FA8-4A6D-9729-49511E65BBA5}"/>
              </a:ext>
            </a:extLst>
          </p:cNvPr>
          <p:cNvSpPr/>
          <p:nvPr/>
        </p:nvSpPr>
        <p:spPr>
          <a:xfrm>
            <a:off x="0" y="6660858"/>
            <a:ext cx="12192000" cy="197141"/>
          </a:xfrm>
          <a:prstGeom prst="rect">
            <a:avLst/>
          </a:prstGeom>
          <a:solidFill>
            <a:srgbClr val="FFCCB7"/>
          </a:solidFill>
          <a:ln>
            <a:solidFill>
              <a:srgbClr val="FFC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0F1C1B6-404C-402A-9D7C-F1EE7AF87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850"/>
            <a:ext cx="687191" cy="6871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488BA8D-ED43-41FE-A134-42778427D32B}"/>
              </a:ext>
            </a:extLst>
          </p:cNvPr>
          <p:cNvSpPr txBox="1"/>
          <p:nvPr/>
        </p:nvSpPr>
        <p:spPr>
          <a:xfrm>
            <a:off x="687191" y="142504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UI</a:t>
            </a:r>
            <a:r>
              <a:rPr lang="ko-KR" altLang="en-US" dirty="0"/>
              <a:t> 수정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1F1871F-8DF6-4A21-9182-D5989519100D}"/>
              </a:ext>
            </a:extLst>
          </p:cNvPr>
          <p:cNvSpPr/>
          <p:nvPr/>
        </p:nvSpPr>
        <p:spPr>
          <a:xfrm>
            <a:off x="440007" y="796845"/>
            <a:ext cx="11316747" cy="55955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2"/>
              </a:solidFill>
              <a:highlight>
                <a:srgbClr val="000080"/>
              </a:highlight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FDD62CC-148B-45E1-A360-896B70668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69" y="1566395"/>
            <a:ext cx="5602981" cy="282344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384A12C-2F63-4028-A968-57C171DBB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311" y="1217350"/>
            <a:ext cx="4886865" cy="235458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027914A-A980-4D98-BC9F-075D45A27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311" y="3714434"/>
            <a:ext cx="4870571" cy="2392353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7513105-8FA3-49F8-BA75-ED2CAFF95E12}"/>
              </a:ext>
            </a:extLst>
          </p:cNvPr>
          <p:cNvSpPr/>
          <p:nvPr/>
        </p:nvSpPr>
        <p:spPr>
          <a:xfrm>
            <a:off x="1759557" y="2265917"/>
            <a:ext cx="290224" cy="12110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3B76D49-78DF-40F6-965E-A1EA28EAFABD}"/>
              </a:ext>
            </a:extLst>
          </p:cNvPr>
          <p:cNvSpPr/>
          <p:nvPr/>
        </p:nvSpPr>
        <p:spPr>
          <a:xfrm>
            <a:off x="2111337" y="1529627"/>
            <a:ext cx="252000" cy="252000"/>
          </a:xfrm>
          <a:prstGeom prst="ellipse">
            <a:avLst/>
          </a:prstGeom>
          <a:solidFill>
            <a:srgbClr val="FFBB9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7282DB-223D-4749-BB3B-C9D686CB45EF}"/>
              </a:ext>
            </a:extLst>
          </p:cNvPr>
          <p:cNvSpPr txBox="1"/>
          <p:nvPr/>
        </p:nvSpPr>
        <p:spPr>
          <a:xfrm>
            <a:off x="2412630" y="1490432"/>
            <a:ext cx="2927758" cy="523220"/>
          </a:xfrm>
          <a:prstGeom prst="rect">
            <a:avLst/>
          </a:prstGeom>
          <a:solidFill>
            <a:srgbClr val="FFBB9F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기능이 적다는 의견이 있어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클릭 시에 색 변경 기능 추가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4A4CA79-9A42-419F-8922-7E8A7F09ED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3" r="9481"/>
          <a:stretch/>
        </p:blipFill>
        <p:spPr>
          <a:xfrm>
            <a:off x="2672520" y="981567"/>
            <a:ext cx="808912" cy="40010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53E7AE6-B561-43EA-B577-E7B246C42E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138" y="981567"/>
            <a:ext cx="808911" cy="40010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45017B2A-CB5F-4B42-A649-CCB271E59BDF}"/>
              </a:ext>
            </a:extLst>
          </p:cNvPr>
          <p:cNvSpPr/>
          <p:nvPr/>
        </p:nvSpPr>
        <p:spPr>
          <a:xfrm>
            <a:off x="6556425" y="2625452"/>
            <a:ext cx="5048342" cy="35287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599D788-8A04-400E-8205-3DDD6387EDCD}"/>
              </a:ext>
            </a:extLst>
          </p:cNvPr>
          <p:cNvSpPr/>
          <p:nvPr/>
        </p:nvSpPr>
        <p:spPr>
          <a:xfrm>
            <a:off x="2979589" y="4782706"/>
            <a:ext cx="252000" cy="252000"/>
          </a:xfrm>
          <a:prstGeom prst="ellipse">
            <a:avLst/>
          </a:prstGeom>
          <a:solidFill>
            <a:srgbClr val="FFBB9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6B88E5C-3169-4655-B879-4FF697406530}"/>
              </a:ext>
            </a:extLst>
          </p:cNvPr>
          <p:cNvSpPr txBox="1"/>
          <p:nvPr/>
        </p:nvSpPr>
        <p:spPr>
          <a:xfrm>
            <a:off x="3105589" y="5105958"/>
            <a:ext cx="3238561" cy="523220"/>
          </a:xfrm>
          <a:prstGeom prst="rect">
            <a:avLst/>
          </a:prstGeom>
          <a:solidFill>
            <a:srgbClr val="FFBB9F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요소의 크기가 커서 압박감이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느껴짐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요소 크기 변경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간격 추가</a:t>
            </a:r>
          </a:p>
        </p:txBody>
      </p:sp>
    </p:spTree>
    <p:extLst>
      <p:ext uri="{BB962C8B-B14F-4D97-AF65-F5344CB8AC3E}">
        <p14:creationId xmlns:p14="http://schemas.microsoft.com/office/powerpoint/2010/main" val="3534903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1F1871F-8DF6-4A21-9182-D5989519100D}"/>
              </a:ext>
            </a:extLst>
          </p:cNvPr>
          <p:cNvSpPr/>
          <p:nvPr/>
        </p:nvSpPr>
        <p:spPr>
          <a:xfrm>
            <a:off x="380450" y="796845"/>
            <a:ext cx="11431100" cy="5721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2"/>
              </a:solidFill>
              <a:highlight>
                <a:srgbClr val="000080"/>
              </a:highligh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C2EB9C-4A23-46F5-8C7F-DF0E278C8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54" y="996478"/>
            <a:ext cx="10963563" cy="5291762"/>
          </a:xfrm>
          <a:prstGeom prst="rect">
            <a:avLst/>
          </a:prstGeom>
          <a:ln w="19050">
            <a:noFill/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3B007DD-5FDB-48ED-A24D-4146FF980DA2}"/>
              </a:ext>
            </a:extLst>
          </p:cNvPr>
          <p:cNvSpPr/>
          <p:nvPr/>
        </p:nvSpPr>
        <p:spPr>
          <a:xfrm>
            <a:off x="0" y="0"/>
            <a:ext cx="12192000" cy="654341"/>
          </a:xfrm>
          <a:prstGeom prst="rect">
            <a:avLst/>
          </a:prstGeom>
          <a:solidFill>
            <a:srgbClr val="FFCCB7"/>
          </a:solidFill>
          <a:ln>
            <a:solidFill>
              <a:srgbClr val="FFC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메인 개선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C2AC26-3FA8-4A6D-9729-49511E65BBA5}"/>
              </a:ext>
            </a:extLst>
          </p:cNvPr>
          <p:cNvSpPr/>
          <p:nvPr/>
        </p:nvSpPr>
        <p:spPr>
          <a:xfrm>
            <a:off x="0" y="6660858"/>
            <a:ext cx="12192000" cy="197141"/>
          </a:xfrm>
          <a:prstGeom prst="rect">
            <a:avLst/>
          </a:prstGeom>
          <a:solidFill>
            <a:srgbClr val="FFCCB7"/>
          </a:solidFill>
          <a:ln>
            <a:solidFill>
              <a:srgbClr val="FFC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0F1C1B6-404C-402A-9D7C-F1EE7AF87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850"/>
            <a:ext cx="687191" cy="6871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488BA8D-ED43-41FE-A134-42778427D32B}"/>
              </a:ext>
            </a:extLst>
          </p:cNvPr>
          <p:cNvSpPr txBox="1"/>
          <p:nvPr/>
        </p:nvSpPr>
        <p:spPr>
          <a:xfrm>
            <a:off x="687191" y="142504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UI</a:t>
            </a:r>
            <a:r>
              <a:rPr lang="ko-KR" altLang="en-US" dirty="0"/>
              <a:t> 수정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9682A35-D243-4E2E-BAA7-76B5FB313964}"/>
              </a:ext>
            </a:extLst>
          </p:cNvPr>
          <p:cNvSpPr/>
          <p:nvPr/>
        </p:nvSpPr>
        <p:spPr>
          <a:xfrm>
            <a:off x="2027816" y="1836420"/>
            <a:ext cx="220456" cy="33968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97CDBBF-051C-4405-92F2-2CCF877FFE2E}"/>
              </a:ext>
            </a:extLst>
          </p:cNvPr>
          <p:cNvSpPr/>
          <p:nvPr/>
        </p:nvSpPr>
        <p:spPr>
          <a:xfrm>
            <a:off x="2004631" y="5532891"/>
            <a:ext cx="9628697" cy="8179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60554DF-7368-4CDC-A3D0-8C9CB4477B23}"/>
              </a:ext>
            </a:extLst>
          </p:cNvPr>
          <p:cNvSpPr/>
          <p:nvPr/>
        </p:nvSpPr>
        <p:spPr>
          <a:xfrm>
            <a:off x="2207103" y="3067889"/>
            <a:ext cx="252000" cy="252000"/>
          </a:xfrm>
          <a:prstGeom prst="ellipse">
            <a:avLst/>
          </a:prstGeom>
          <a:solidFill>
            <a:srgbClr val="FFCCB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41C3CF1-20E1-4964-9078-9E8C8FA3CECF}"/>
              </a:ext>
            </a:extLst>
          </p:cNvPr>
          <p:cNvSpPr/>
          <p:nvPr/>
        </p:nvSpPr>
        <p:spPr>
          <a:xfrm>
            <a:off x="1973309" y="5400767"/>
            <a:ext cx="252000" cy="252000"/>
          </a:xfrm>
          <a:prstGeom prst="ellipse">
            <a:avLst/>
          </a:prstGeom>
          <a:solidFill>
            <a:srgbClr val="FFCCB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F93917-4AAB-47D7-BF2D-29F9D1230C20}"/>
              </a:ext>
            </a:extLst>
          </p:cNvPr>
          <p:cNvSpPr txBox="1"/>
          <p:nvPr/>
        </p:nvSpPr>
        <p:spPr>
          <a:xfrm>
            <a:off x="2475797" y="2927227"/>
            <a:ext cx="2927758" cy="523220"/>
          </a:xfrm>
          <a:prstGeom prst="rect">
            <a:avLst/>
          </a:prstGeom>
          <a:solidFill>
            <a:srgbClr val="FFCCB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사이드바 구분선을 넣어서 컨텐츠 영역의 가시성을 높였다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4C44B6-3CE8-4135-A4F9-162E9B34C9FB}"/>
              </a:ext>
            </a:extLst>
          </p:cNvPr>
          <p:cNvSpPr txBox="1"/>
          <p:nvPr/>
        </p:nvSpPr>
        <p:spPr>
          <a:xfrm>
            <a:off x="2256631" y="5271559"/>
            <a:ext cx="3290506" cy="523220"/>
          </a:xfrm>
          <a:prstGeom prst="rect">
            <a:avLst/>
          </a:prstGeom>
          <a:solidFill>
            <a:srgbClr val="FFCCB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Footer</a:t>
            </a:r>
            <a:r>
              <a:rPr lang="ko-KR" altLang="en-US" sz="1400" dirty="0"/>
              <a:t>부분이 커서 </a:t>
            </a:r>
            <a:r>
              <a:rPr lang="ko-KR" altLang="en-US" sz="1400" dirty="0" err="1"/>
              <a:t>메인에</a:t>
            </a:r>
            <a:r>
              <a:rPr lang="ko-KR" altLang="en-US" sz="1400" dirty="0"/>
              <a:t> 집중이 안된다는 의견이 많아서 크기를 줄였다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58A5528-97E4-4EA6-8F01-E86F06766FE6}"/>
              </a:ext>
            </a:extLst>
          </p:cNvPr>
          <p:cNvSpPr/>
          <p:nvPr/>
        </p:nvSpPr>
        <p:spPr>
          <a:xfrm>
            <a:off x="687191" y="1836421"/>
            <a:ext cx="1317440" cy="115173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D2BA273-7925-4A3A-BC5F-F056C4F21EED}"/>
              </a:ext>
            </a:extLst>
          </p:cNvPr>
          <p:cNvSpPr/>
          <p:nvPr/>
        </p:nvSpPr>
        <p:spPr>
          <a:xfrm>
            <a:off x="511397" y="2951027"/>
            <a:ext cx="252000" cy="252000"/>
          </a:xfrm>
          <a:prstGeom prst="ellipse">
            <a:avLst/>
          </a:prstGeom>
          <a:solidFill>
            <a:srgbClr val="FFBB9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DC9CF2-CF99-4CBB-A117-37D749C96863}"/>
              </a:ext>
            </a:extLst>
          </p:cNvPr>
          <p:cNvSpPr txBox="1"/>
          <p:nvPr/>
        </p:nvSpPr>
        <p:spPr>
          <a:xfrm>
            <a:off x="380450" y="3216541"/>
            <a:ext cx="1555557" cy="523220"/>
          </a:xfrm>
          <a:prstGeom prst="rect">
            <a:avLst/>
          </a:prstGeom>
          <a:solidFill>
            <a:srgbClr val="FFCCB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전체 크기를 키워 가시성을 높였다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14C31E8-F8E2-449D-B46B-34B872802396}"/>
              </a:ext>
            </a:extLst>
          </p:cNvPr>
          <p:cNvSpPr/>
          <p:nvPr/>
        </p:nvSpPr>
        <p:spPr>
          <a:xfrm>
            <a:off x="687191" y="1529988"/>
            <a:ext cx="1317440" cy="27046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D568926-084B-44CF-BE87-687B5263B82A}"/>
              </a:ext>
            </a:extLst>
          </p:cNvPr>
          <p:cNvSpPr/>
          <p:nvPr/>
        </p:nvSpPr>
        <p:spPr>
          <a:xfrm>
            <a:off x="1929778" y="1382468"/>
            <a:ext cx="252000" cy="252000"/>
          </a:xfrm>
          <a:prstGeom prst="ellipse">
            <a:avLst/>
          </a:prstGeom>
          <a:solidFill>
            <a:srgbClr val="FFBB9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7028B5-86CF-4A03-9EA0-C03449AE24C8}"/>
              </a:ext>
            </a:extLst>
          </p:cNvPr>
          <p:cNvSpPr txBox="1"/>
          <p:nvPr/>
        </p:nvSpPr>
        <p:spPr>
          <a:xfrm>
            <a:off x="2181778" y="1212224"/>
            <a:ext cx="2832182" cy="523220"/>
          </a:xfrm>
          <a:prstGeom prst="rect">
            <a:avLst/>
          </a:prstGeom>
          <a:solidFill>
            <a:srgbClr val="FFCCB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검색창의 돋보기 버튼을 클릭해도 이동할 수 있도록 처리하였다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A93DCD-444C-4B4F-8DFE-45D3EC4A9043}"/>
              </a:ext>
            </a:extLst>
          </p:cNvPr>
          <p:cNvSpPr txBox="1"/>
          <p:nvPr/>
        </p:nvSpPr>
        <p:spPr>
          <a:xfrm>
            <a:off x="8976221" y="1828262"/>
            <a:ext cx="2161496" cy="954107"/>
          </a:xfrm>
          <a:prstGeom prst="rect">
            <a:avLst/>
          </a:prstGeom>
          <a:solidFill>
            <a:srgbClr val="FFCCB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버튼의 크기와 색상을</a:t>
            </a:r>
            <a:b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수정하여 가시성을 </a:t>
            </a:r>
            <a:b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높이고 슬라이드 버튼의 위치를 조정하였다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ECAA645-A71C-4472-84C9-CEB806DADC70}"/>
              </a:ext>
            </a:extLst>
          </p:cNvPr>
          <p:cNvSpPr/>
          <p:nvPr/>
        </p:nvSpPr>
        <p:spPr>
          <a:xfrm>
            <a:off x="11086952" y="1735444"/>
            <a:ext cx="252000" cy="252000"/>
          </a:xfrm>
          <a:prstGeom prst="ellipse">
            <a:avLst/>
          </a:prstGeom>
          <a:solidFill>
            <a:srgbClr val="FFBB9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7B0DC9B-8BF0-4F4E-AA16-5C1F65299FB0}"/>
              </a:ext>
            </a:extLst>
          </p:cNvPr>
          <p:cNvSpPr/>
          <p:nvPr/>
        </p:nvSpPr>
        <p:spPr>
          <a:xfrm>
            <a:off x="11338952" y="1836420"/>
            <a:ext cx="165857" cy="33968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699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1F1871F-8DF6-4A21-9182-D5989519100D}"/>
              </a:ext>
            </a:extLst>
          </p:cNvPr>
          <p:cNvSpPr/>
          <p:nvPr/>
        </p:nvSpPr>
        <p:spPr>
          <a:xfrm>
            <a:off x="556619" y="796845"/>
            <a:ext cx="11431100" cy="5721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2"/>
              </a:solidFill>
              <a:highlight>
                <a:srgbClr val="000080"/>
              </a:highligh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3B007DD-5FDB-48ED-A24D-4146FF980DA2}"/>
              </a:ext>
            </a:extLst>
          </p:cNvPr>
          <p:cNvSpPr/>
          <p:nvPr/>
        </p:nvSpPr>
        <p:spPr>
          <a:xfrm>
            <a:off x="0" y="0"/>
            <a:ext cx="12192000" cy="654341"/>
          </a:xfrm>
          <a:prstGeom prst="rect">
            <a:avLst/>
          </a:prstGeom>
          <a:solidFill>
            <a:srgbClr val="FFCCB7"/>
          </a:solidFill>
          <a:ln>
            <a:solidFill>
              <a:srgbClr val="FFC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업로드 개선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C2AC26-3FA8-4A6D-9729-49511E65BBA5}"/>
              </a:ext>
            </a:extLst>
          </p:cNvPr>
          <p:cNvSpPr/>
          <p:nvPr/>
        </p:nvSpPr>
        <p:spPr>
          <a:xfrm>
            <a:off x="0" y="6660858"/>
            <a:ext cx="12192000" cy="197141"/>
          </a:xfrm>
          <a:prstGeom prst="rect">
            <a:avLst/>
          </a:prstGeom>
          <a:solidFill>
            <a:srgbClr val="FFCCB7"/>
          </a:solidFill>
          <a:ln>
            <a:solidFill>
              <a:srgbClr val="FFC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0F1C1B6-404C-402A-9D7C-F1EE7AF87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850"/>
            <a:ext cx="687191" cy="6871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488BA8D-ED43-41FE-A134-42778427D32B}"/>
              </a:ext>
            </a:extLst>
          </p:cNvPr>
          <p:cNvSpPr txBox="1"/>
          <p:nvPr/>
        </p:nvSpPr>
        <p:spPr>
          <a:xfrm>
            <a:off x="687191" y="142504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UI</a:t>
            </a:r>
            <a:r>
              <a:rPr lang="ko-KR" altLang="en-US" dirty="0"/>
              <a:t> 수정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A2C38E-0A7D-4F4A-B18D-E2154D0669BC}"/>
              </a:ext>
            </a:extLst>
          </p:cNvPr>
          <p:cNvSpPr txBox="1"/>
          <p:nvPr/>
        </p:nvSpPr>
        <p:spPr>
          <a:xfrm>
            <a:off x="1105162" y="1728038"/>
            <a:ext cx="3664924" cy="1723549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 lang="ko-KR" altLang="en-US"/>
            </a:pPr>
            <a:endParaRPr lang="ko-KR" altLang="en-US" sz="2500">
              <a:ln w="19050" cap="flat" cmpd="sng" algn="ctr">
                <a:solidFill>
                  <a:schemeClr val="accent2">
                    <a:lumMod val="40000"/>
                    <a:lumOff val="60000"/>
                  </a:schemeClr>
                </a:solidFill>
                <a:prstDash val="solid"/>
                <a:round/>
              </a:ln>
              <a:solidFill>
                <a:schemeClr val="bg1">
                  <a:lumMod val="95000"/>
                </a:schemeClr>
              </a:solidFill>
            </a:endParaRPr>
          </a:p>
          <a:p>
            <a:pPr>
              <a:defRPr lang="ko-KR" altLang="en-US"/>
            </a:pPr>
            <a:endParaRPr lang="ko-KR" altLang="en-US" sz="2500">
              <a:ln w="19050" cap="flat" cmpd="sng" algn="ctr">
                <a:solidFill>
                  <a:schemeClr val="accent2">
                    <a:lumMod val="40000"/>
                    <a:lumOff val="60000"/>
                  </a:schemeClr>
                </a:solidFill>
                <a:prstDash val="solid"/>
                <a:round/>
              </a:ln>
              <a:solidFill>
                <a:schemeClr val="bg1">
                  <a:lumMod val="95000"/>
                </a:schemeClr>
              </a:solidFill>
            </a:endParaRPr>
          </a:p>
          <a:p>
            <a:pPr>
              <a:defRPr lang="ko-KR" altLang="en-US"/>
            </a:pPr>
            <a:endParaRPr lang="ko-KR" altLang="en-US" sz="2000">
              <a:ln w="19050" cap="flat" cmpd="sng" algn="ctr">
                <a:solidFill>
                  <a:schemeClr val="accent2">
                    <a:lumMod val="40000"/>
                    <a:lumOff val="60000"/>
                  </a:schemeClr>
                </a:solidFill>
                <a:prstDash val="solid"/>
                <a:round/>
              </a:ln>
              <a:solidFill>
                <a:schemeClr val="bg1">
                  <a:lumMod val="95000"/>
                </a:schemeClr>
              </a:solidFill>
            </a:endParaRPr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F22DD8-793A-4AD2-9311-7C5E6B4040C6}"/>
              </a:ext>
            </a:extLst>
          </p:cNvPr>
          <p:cNvSpPr txBox="1"/>
          <p:nvPr/>
        </p:nvSpPr>
        <p:spPr>
          <a:xfrm>
            <a:off x="844470" y="883564"/>
            <a:ext cx="2151688" cy="367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dirty="0"/>
              <a:t>업로드 페이지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83A7D1C0-0A6B-40B9-B94A-5029CB7F33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3083" y="1308902"/>
            <a:ext cx="8626032" cy="4942785"/>
          </a:xfrm>
          <a:prstGeom prst="rect">
            <a:avLst/>
          </a:prstGeom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74A1F33-9296-46C2-BEDE-687200ADFCA6}"/>
              </a:ext>
            </a:extLst>
          </p:cNvPr>
          <p:cNvCxnSpPr>
            <a:cxnSpLocks/>
          </p:cNvCxnSpPr>
          <p:nvPr/>
        </p:nvCxnSpPr>
        <p:spPr>
          <a:xfrm rot="16200000" flipH="1">
            <a:off x="-445957" y="3780294"/>
            <a:ext cx="4392549" cy="0"/>
          </a:xfrm>
          <a:prstGeom prst="line">
            <a:avLst/>
          </a:prstGeom>
          <a:ln>
            <a:solidFill>
              <a:schemeClr val="accent2"/>
            </a:solidFill>
            <a:prstDash val="solid"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BDA9B75-E4C1-4AE2-8999-974627614875}"/>
              </a:ext>
            </a:extLst>
          </p:cNvPr>
          <p:cNvCxnSpPr>
            <a:cxnSpLocks/>
          </p:cNvCxnSpPr>
          <p:nvPr/>
        </p:nvCxnSpPr>
        <p:spPr>
          <a:xfrm>
            <a:off x="1750317" y="1584020"/>
            <a:ext cx="177158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2451CFE-5190-47FA-88BE-DE583AE5185B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25627" y="3780294"/>
            <a:ext cx="4392549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EE97C956-E673-4430-86D0-6589A21318FA}"/>
              </a:ext>
            </a:extLst>
          </p:cNvPr>
          <p:cNvCxnSpPr>
            <a:cxnSpLocks/>
          </p:cNvCxnSpPr>
          <p:nvPr/>
        </p:nvCxnSpPr>
        <p:spPr>
          <a:xfrm>
            <a:off x="1750317" y="5976569"/>
            <a:ext cx="177158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2F262D5-B8EC-43A0-AC2E-8918FBEDE376}"/>
              </a:ext>
            </a:extLst>
          </p:cNvPr>
          <p:cNvCxnSpPr>
            <a:cxnSpLocks/>
          </p:cNvCxnSpPr>
          <p:nvPr/>
        </p:nvCxnSpPr>
        <p:spPr>
          <a:xfrm rot="5400000">
            <a:off x="5214116" y="3708282"/>
            <a:ext cx="4536567" cy="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E0B58DA3-02F0-4346-AFF7-F273609EB846}"/>
              </a:ext>
            </a:extLst>
          </p:cNvPr>
          <p:cNvCxnSpPr>
            <a:cxnSpLocks/>
          </p:cNvCxnSpPr>
          <p:nvPr/>
        </p:nvCxnSpPr>
        <p:spPr>
          <a:xfrm>
            <a:off x="7482403" y="1440002"/>
            <a:ext cx="1800219" cy="0"/>
          </a:xfrm>
          <a:prstGeom prst="line">
            <a:avLst/>
          </a:prstGeom>
          <a:ln w="19050">
            <a:solidFill>
              <a:schemeClr val="accent2"/>
            </a:solidFill>
            <a:prstDash val="solid"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395F678-610B-48E1-B239-D5CE9F3914DE}"/>
              </a:ext>
            </a:extLst>
          </p:cNvPr>
          <p:cNvCxnSpPr>
            <a:cxnSpLocks/>
          </p:cNvCxnSpPr>
          <p:nvPr/>
        </p:nvCxnSpPr>
        <p:spPr>
          <a:xfrm rot="5400000">
            <a:off x="7014340" y="3708283"/>
            <a:ext cx="4536567" cy="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ED0CE31-D03A-419A-9DBA-64E7F236CA39}"/>
              </a:ext>
            </a:extLst>
          </p:cNvPr>
          <p:cNvCxnSpPr>
            <a:cxnSpLocks/>
          </p:cNvCxnSpPr>
          <p:nvPr/>
        </p:nvCxnSpPr>
        <p:spPr>
          <a:xfrm>
            <a:off x="7482403" y="5976570"/>
            <a:ext cx="1800219" cy="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AC76848D-A6CB-4F93-9B65-7C0EBE59B034}"/>
              </a:ext>
            </a:extLst>
          </p:cNvPr>
          <p:cNvCxnSpPr>
            <a:cxnSpLocks/>
          </p:cNvCxnSpPr>
          <p:nvPr/>
        </p:nvCxnSpPr>
        <p:spPr>
          <a:xfrm>
            <a:off x="3665919" y="4680407"/>
            <a:ext cx="3744468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D3E68E07-9A57-4C5C-AD2A-19D31AB594C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17838" y="5328488"/>
            <a:ext cx="1296163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E068BBE-A1A9-40CD-8212-838EAF77A870}"/>
              </a:ext>
            </a:extLst>
          </p:cNvPr>
          <p:cNvCxnSpPr>
            <a:cxnSpLocks/>
          </p:cNvCxnSpPr>
          <p:nvPr/>
        </p:nvCxnSpPr>
        <p:spPr>
          <a:xfrm flipV="1">
            <a:off x="3665919" y="5976570"/>
            <a:ext cx="3744468" cy="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2BCA20AA-EC41-4FD9-9C03-AB64B00DEB7A}"/>
              </a:ext>
            </a:extLst>
          </p:cNvPr>
          <p:cNvCxnSpPr>
            <a:cxnSpLocks/>
          </p:cNvCxnSpPr>
          <p:nvPr/>
        </p:nvCxnSpPr>
        <p:spPr>
          <a:xfrm rot="16200000" flipH="1">
            <a:off x="6762306" y="5328489"/>
            <a:ext cx="1296163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600E185-5F4B-4FF8-8D0B-487A089538AA}"/>
              </a:ext>
            </a:extLst>
          </p:cNvPr>
          <p:cNvCxnSpPr>
            <a:cxnSpLocks/>
          </p:cNvCxnSpPr>
          <p:nvPr/>
        </p:nvCxnSpPr>
        <p:spPr>
          <a:xfrm rot="16200000" flipH="1">
            <a:off x="3305874" y="4248353"/>
            <a:ext cx="720090" cy="0"/>
          </a:xfrm>
          <a:prstGeom prst="line">
            <a:avLst/>
          </a:prstGeom>
          <a:ln/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BAB56029-608E-45F6-9350-7877A0A02234}"/>
              </a:ext>
            </a:extLst>
          </p:cNvPr>
          <p:cNvCxnSpPr>
            <a:cxnSpLocks/>
          </p:cNvCxnSpPr>
          <p:nvPr/>
        </p:nvCxnSpPr>
        <p:spPr>
          <a:xfrm>
            <a:off x="3665919" y="3888308"/>
            <a:ext cx="3744468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0C3D6BD-9E9D-4F63-9FC1-C8C1719033A1}"/>
              </a:ext>
            </a:extLst>
          </p:cNvPr>
          <p:cNvCxnSpPr>
            <a:cxnSpLocks/>
          </p:cNvCxnSpPr>
          <p:nvPr/>
        </p:nvCxnSpPr>
        <p:spPr>
          <a:xfrm rot="5400000">
            <a:off x="7050342" y="4248353"/>
            <a:ext cx="720090" cy="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2420327-A1D1-494D-BB38-DAEE537CB089}"/>
              </a:ext>
            </a:extLst>
          </p:cNvPr>
          <p:cNvCxnSpPr>
            <a:cxnSpLocks/>
          </p:cNvCxnSpPr>
          <p:nvPr/>
        </p:nvCxnSpPr>
        <p:spPr>
          <a:xfrm>
            <a:off x="3665919" y="4608398"/>
            <a:ext cx="374446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62E3838-4986-4FCA-8900-5E4538297CA7}"/>
              </a:ext>
            </a:extLst>
          </p:cNvPr>
          <p:cNvSpPr/>
          <p:nvPr/>
        </p:nvSpPr>
        <p:spPr>
          <a:xfrm>
            <a:off x="1835315" y="3024201"/>
            <a:ext cx="1601586" cy="3890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E865560-86B1-4A27-AC1E-C2B8A7750C8C}"/>
              </a:ext>
            </a:extLst>
          </p:cNvPr>
          <p:cNvSpPr/>
          <p:nvPr/>
        </p:nvSpPr>
        <p:spPr>
          <a:xfrm>
            <a:off x="5826190" y="3432252"/>
            <a:ext cx="1584199" cy="4560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2FAFF05-633E-460E-A9BB-3613825CA707}"/>
              </a:ext>
            </a:extLst>
          </p:cNvPr>
          <p:cNvSpPr/>
          <p:nvPr/>
        </p:nvSpPr>
        <p:spPr>
          <a:xfrm>
            <a:off x="5466144" y="4680408"/>
            <a:ext cx="2252526" cy="5040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D5C39E9B-C580-4BB0-959D-7A0B561FCB86}"/>
              </a:ext>
            </a:extLst>
          </p:cNvPr>
          <p:cNvSpPr/>
          <p:nvPr/>
        </p:nvSpPr>
        <p:spPr>
          <a:xfrm>
            <a:off x="7122351" y="3240227"/>
            <a:ext cx="288036" cy="19202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/>
              <a:t>3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12344DF3-4100-4318-8063-0ACEC76C3850}"/>
              </a:ext>
            </a:extLst>
          </p:cNvPr>
          <p:cNvSpPr/>
          <p:nvPr/>
        </p:nvSpPr>
        <p:spPr>
          <a:xfrm>
            <a:off x="1920316" y="2844178"/>
            <a:ext cx="233415" cy="21602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 dirty="0"/>
              <a:t>2</a:t>
            </a: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1A3C5A7A-DF89-4252-9E98-C320A2F0FFC0}"/>
              </a:ext>
            </a:extLst>
          </p:cNvPr>
          <p:cNvSpPr/>
          <p:nvPr/>
        </p:nvSpPr>
        <p:spPr>
          <a:xfrm>
            <a:off x="5178108" y="4752417"/>
            <a:ext cx="288036" cy="18002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ko-KR" altLang="en-US"/>
              <a:t>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4F87245-5C15-48DE-8D99-AE209D685DBE}"/>
              </a:ext>
            </a:extLst>
          </p:cNvPr>
          <p:cNvSpPr txBox="1"/>
          <p:nvPr/>
        </p:nvSpPr>
        <p:spPr>
          <a:xfrm>
            <a:off x="1835316" y="3024201"/>
            <a:ext cx="18473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10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AC82EC1-9962-4DE9-B058-06567EDCA0D9}"/>
              </a:ext>
            </a:extLst>
          </p:cNvPr>
          <p:cNvSpPr txBox="1"/>
          <p:nvPr/>
        </p:nvSpPr>
        <p:spPr>
          <a:xfrm>
            <a:off x="5826190" y="3424346"/>
            <a:ext cx="160159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900"/>
              <a:t>텍스트들이 너무 답답하다는 의견이있어 텍스트들간의</a:t>
            </a:r>
            <a:r>
              <a:rPr lang="ko-KR" altLang="en-US" sz="700"/>
              <a:t> </a:t>
            </a:r>
            <a:r>
              <a:rPr lang="ko-KR" altLang="en-US" sz="900"/>
              <a:t>간격을 넓혀 주었다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5BF7471-36FD-4A3E-9066-34DE19907A8C}"/>
              </a:ext>
            </a:extLst>
          </p:cNvPr>
          <p:cNvSpPr txBox="1"/>
          <p:nvPr/>
        </p:nvSpPr>
        <p:spPr>
          <a:xfrm>
            <a:off x="5497958" y="4706316"/>
            <a:ext cx="22406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800"/>
              <a:t>음원업로드와 첨부파일간 길이를 맞추어달라는의견이 많아 음원업로드와 첨부파일의 크기를일관성있게 맞추었다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894A469-551B-45A0-9B69-60327B18394A}"/>
              </a:ext>
            </a:extLst>
          </p:cNvPr>
          <p:cNvSpPr txBox="1"/>
          <p:nvPr/>
        </p:nvSpPr>
        <p:spPr>
          <a:xfrm>
            <a:off x="1948725" y="3143549"/>
            <a:ext cx="1847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sz="12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B2C325D-903B-4BC6-B7F8-B15C1CDD3355}"/>
              </a:ext>
            </a:extLst>
          </p:cNvPr>
          <p:cNvSpPr txBox="1"/>
          <p:nvPr/>
        </p:nvSpPr>
        <p:spPr>
          <a:xfrm>
            <a:off x="1874429" y="3090493"/>
            <a:ext cx="157447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900"/>
              <a:t>양쪽 여백 크기를 맞추었다</a:t>
            </a:r>
          </a:p>
        </p:txBody>
      </p:sp>
    </p:spTree>
    <p:extLst>
      <p:ext uri="{BB962C8B-B14F-4D97-AF65-F5344CB8AC3E}">
        <p14:creationId xmlns:p14="http://schemas.microsoft.com/office/powerpoint/2010/main" val="3530472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93D0E5F-08BC-49D1-BF9C-A5FC91B6A282}"/>
              </a:ext>
            </a:extLst>
          </p:cNvPr>
          <p:cNvSpPr/>
          <p:nvPr/>
        </p:nvSpPr>
        <p:spPr>
          <a:xfrm flipV="1">
            <a:off x="4071456" y="3424261"/>
            <a:ext cx="4049087" cy="45719"/>
          </a:xfrm>
          <a:prstGeom prst="rect">
            <a:avLst/>
          </a:prstGeom>
          <a:solidFill>
            <a:srgbClr val="FFC9B6"/>
          </a:solidFill>
          <a:ln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1876E3-6ABC-4177-997B-2A66B277790C}"/>
              </a:ext>
            </a:extLst>
          </p:cNvPr>
          <p:cNvSpPr txBox="1"/>
          <p:nvPr/>
        </p:nvSpPr>
        <p:spPr>
          <a:xfrm>
            <a:off x="5445503" y="2683773"/>
            <a:ext cx="1865886" cy="6956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4000">
                <a:latin typeface="Arial Black"/>
              </a:rPr>
              <a:t>CatCh</a:t>
            </a:r>
            <a:endParaRPr lang="ko-KR" altLang="en-US" sz="4000">
              <a:latin typeface="Arial Black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F76CD1-A3A3-4003-B627-4E97D9AC5E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64078" y="2433569"/>
            <a:ext cx="935809" cy="9580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BFF4BA-E0CB-478E-B2D6-504836866150}"/>
              </a:ext>
            </a:extLst>
          </p:cNvPr>
          <p:cNvSpPr txBox="1"/>
          <p:nvPr/>
        </p:nvSpPr>
        <p:spPr>
          <a:xfrm>
            <a:off x="4463010" y="3561029"/>
            <a:ext cx="3241593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ko-KR" altLang="en-US" sz="4400" b="1" spc="-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 소개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EACFCF-B5D6-47D1-8354-DA2365C6DC76}"/>
              </a:ext>
            </a:extLst>
          </p:cNvPr>
          <p:cNvSpPr/>
          <p:nvPr/>
        </p:nvSpPr>
        <p:spPr>
          <a:xfrm>
            <a:off x="0" y="0"/>
            <a:ext cx="12192000" cy="654341"/>
          </a:xfrm>
          <a:prstGeom prst="rect">
            <a:avLst/>
          </a:prstGeom>
          <a:solidFill>
            <a:srgbClr val="FFCCB7"/>
          </a:solidFill>
          <a:ln>
            <a:solidFill>
              <a:srgbClr val="FFC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pc="-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 소개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06583A5-EBF0-4AF8-B0AF-33130565C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850"/>
            <a:ext cx="687191" cy="68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00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7AE4FBD-4A34-4F9F-8B4E-C875E0E13A95}"/>
              </a:ext>
            </a:extLst>
          </p:cNvPr>
          <p:cNvSpPr/>
          <p:nvPr/>
        </p:nvSpPr>
        <p:spPr>
          <a:xfrm>
            <a:off x="130629" y="102636"/>
            <a:ext cx="11943184" cy="6624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2CA367E-AF3C-44A7-ADA5-D0C2A06215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310" y="4460094"/>
            <a:ext cx="3792101" cy="18860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9B6CBA-7D95-4236-A61E-217E77F2A3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91" y="1974961"/>
            <a:ext cx="3811589" cy="1902991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1141033-9C9B-463B-B186-EC33045FDF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309" y="1978810"/>
            <a:ext cx="3792101" cy="1894055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BE37F79-DE12-4E05-A366-548952267CBF}"/>
              </a:ext>
            </a:extLst>
          </p:cNvPr>
          <p:cNvSpPr txBox="1"/>
          <p:nvPr/>
        </p:nvSpPr>
        <p:spPr>
          <a:xfrm>
            <a:off x="4567309" y="3939098"/>
            <a:ext cx="18573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유튜브 뮤직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742320-4765-4F60-9A87-C9B1B34AB4CF}"/>
              </a:ext>
            </a:extLst>
          </p:cNvPr>
          <p:cNvSpPr txBox="1"/>
          <p:nvPr/>
        </p:nvSpPr>
        <p:spPr>
          <a:xfrm>
            <a:off x="458091" y="3943357"/>
            <a:ext cx="12331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애플 뮤직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45FB2B-0A39-4360-8F39-DD3EA7F2683E}"/>
              </a:ext>
            </a:extLst>
          </p:cNvPr>
          <p:cNvSpPr txBox="1"/>
          <p:nvPr/>
        </p:nvSpPr>
        <p:spPr>
          <a:xfrm>
            <a:off x="3632610" y="5345274"/>
            <a:ext cx="14093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멜론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0433577-F30F-4DA5-BA34-B6677247496E}"/>
              </a:ext>
            </a:extLst>
          </p:cNvPr>
          <p:cNvSpPr/>
          <p:nvPr/>
        </p:nvSpPr>
        <p:spPr>
          <a:xfrm>
            <a:off x="4567310" y="4460094"/>
            <a:ext cx="3804356" cy="18959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2A63B9-19D4-4C12-AA42-35368389F10B}"/>
              </a:ext>
            </a:extLst>
          </p:cNvPr>
          <p:cNvSpPr txBox="1"/>
          <p:nvPr/>
        </p:nvSpPr>
        <p:spPr>
          <a:xfrm>
            <a:off x="9227513" y="1468142"/>
            <a:ext cx="2258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국내 음원 스트리밍 서비스와 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 해외 서비스의 차이</a:t>
            </a:r>
            <a:endParaRPr lang="en-US" altLang="ko-KR" sz="1200" b="1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25AB90A3-A680-47C2-8004-8A34169A6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91" y="4460094"/>
            <a:ext cx="3792101" cy="1898076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01E32FC9-BC5A-4CF7-ACBC-36FF88EA2A1D}"/>
              </a:ext>
            </a:extLst>
          </p:cNvPr>
          <p:cNvSpPr/>
          <p:nvPr/>
        </p:nvSpPr>
        <p:spPr>
          <a:xfrm>
            <a:off x="458091" y="4464823"/>
            <a:ext cx="3804356" cy="18959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CAF909-A09F-4ACF-A057-43D82B7E3208}"/>
              </a:ext>
            </a:extLst>
          </p:cNvPr>
          <p:cNvSpPr txBox="1"/>
          <p:nvPr/>
        </p:nvSpPr>
        <p:spPr>
          <a:xfrm>
            <a:off x="4567309" y="6395830"/>
            <a:ext cx="17868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멜론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924F1E-1F8B-4DA4-B658-6AA83A6A1F66}"/>
              </a:ext>
            </a:extLst>
          </p:cNvPr>
          <p:cNvSpPr txBox="1"/>
          <p:nvPr/>
        </p:nvSpPr>
        <p:spPr>
          <a:xfrm>
            <a:off x="458091" y="6395830"/>
            <a:ext cx="14128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지니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270AFB5-049E-41F7-8F48-67461B691CD0}"/>
              </a:ext>
            </a:extLst>
          </p:cNvPr>
          <p:cNvSpPr txBox="1"/>
          <p:nvPr/>
        </p:nvSpPr>
        <p:spPr>
          <a:xfrm>
            <a:off x="8979524" y="2545193"/>
            <a:ext cx="27543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2">
                    <a:lumMod val="25000"/>
                  </a:schemeClr>
                </a:solidFill>
              </a:rPr>
              <a:t>해외 사이트</a:t>
            </a:r>
            <a:endParaRPr lang="en-US" altLang="ko-KR" sz="1100" b="1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</a:rPr>
              <a:t>크고 두꺼운 폰트와 해체된 섹션을 통해 사용자들의 몰입감과 흥미 유발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</a:rPr>
              <a:t>미니멀리즘과 심플함 강조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01B90C-0961-4B5C-B3EC-AA646BD57EBE}"/>
              </a:ext>
            </a:extLst>
          </p:cNvPr>
          <p:cNvSpPr txBox="1"/>
          <p:nvPr/>
        </p:nvSpPr>
        <p:spPr>
          <a:xfrm>
            <a:off x="458091" y="848681"/>
            <a:ext cx="7901319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b="1" dirty="0" err="1"/>
              <a:t>최신화된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UI/UX DESIGN TREND </a:t>
            </a:r>
            <a:r>
              <a:rPr lang="ko-KR" altLang="en-US" sz="1400" b="1" dirty="0"/>
              <a:t>에 맞춘 음원 스트리밍 서비스를 만들고자 하였다</a:t>
            </a:r>
            <a:r>
              <a:rPr lang="en-US" altLang="ko-KR" sz="1400" b="1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4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해외와 국내의 디자인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특징을 모두 살릴 수 있는 웹을 디자인 하고자 하였다</a:t>
            </a:r>
            <a:r>
              <a:rPr lang="en-US" altLang="ko-KR" sz="1400" b="1" dirty="0"/>
              <a:t>.</a:t>
            </a:r>
            <a:r>
              <a:rPr lang="ko-KR" altLang="en-US" sz="1400" b="1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5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050" b="1" dirty="0"/>
          </a:p>
          <a:p>
            <a:endParaRPr lang="ko-KR" altLang="en-US" sz="105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654C4ED-4D5F-47D0-8F4C-329636F08830}"/>
              </a:ext>
            </a:extLst>
          </p:cNvPr>
          <p:cNvSpPr txBox="1"/>
          <p:nvPr/>
        </p:nvSpPr>
        <p:spPr>
          <a:xfrm>
            <a:off x="8979524" y="5007071"/>
            <a:ext cx="26883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국내 사이트</a:t>
            </a:r>
            <a:endParaRPr lang="en-US" altLang="ko-KR" sz="1100" b="1" dirty="0"/>
          </a:p>
          <a:p>
            <a:pPr algn="ctr"/>
            <a:r>
              <a:rPr lang="ko-KR" altLang="en-US" sz="1100" dirty="0"/>
              <a:t>화면 상단에 중요한 정보를 배치하여</a:t>
            </a:r>
            <a:endParaRPr lang="en-US" altLang="ko-KR" sz="1100" dirty="0"/>
          </a:p>
          <a:p>
            <a:pPr algn="ctr"/>
            <a:r>
              <a:rPr lang="ko-KR" altLang="en-US" sz="1100" dirty="0"/>
              <a:t>사용자가 빠르게 정보를 습득 가능</a:t>
            </a:r>
            <a:endParaRPr lang="en-US" altLang="ko-KR" sz="1100" dirty="0"/>
          </a:p>
          <a:p>
            <a:pPr algn="ctr"/>
            <a:r>
              <a:rPr lang="ko-KR" altLang="en-US" sz="1100" dirty="0"/>
              <a:t>정보를 한눈에 볼 수 있는 디자인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9E326B2-B757-432D-A556-716E319BF797}"/>
              </a:ext>
            </a:extLst>
          </p:cNvPr>
          <p:cNvSpPr/>
          <p:nvPr/>
        </p:nvSpPr>
        <p:spPr>
          <a:xfrm>
            <a:off x="0" y="0"/>
            <a:ext cx="12192000" cy="654341"/>
          </a:xfrm>
          <a:prstGeom prst="rect">
            <a:avLst/>
          </a:prstGeom>
          <a:solidFill>
            <a:srgbClr val="FFCCB7"/>
          </a:solidFill>
          <a:ln>
            <a:solidFill>
              <a:srgbClr val="FFC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개발 배경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B7DBAD-7660-4EBC-8B91-651B86434650}"/>
              </a:ext>
            </a:extLst>
          </p:cNvPr>
          <p:cNvSpPr txBox="1"/>
          <p:nvPr/>
        </p:nvSpPr>
        <p:spPr>
          <a:xfrm>
            <a:off x="687191" y="157893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프로그램 소개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0B368002-22CB-4AC6-ACE7-BC98EE985C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850"/>
            <a:ext cx="687191" cy="68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63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93D0E5F-08BC-49D1-BF9C-A5FC91B6A282}"/>
              </a:ext>
            </a:extLst>
          </p:cNvPr>
          <p:cNvSpPr/>
          <p:nvPr/>
        </p:nvSpPr>
        <p:spPr>
          <a:xfrm flipV="1">
            <a:off x="4071456" y="3424261"/>
            <a:ext cx="4049087" cy="45719"/>
          </a:xfrm>
          <a:prstGeom prst="rect">
            <a:avLst/>
          </a:prstGeom>
          <a:solidFill>
            <a:srgbClr val="FFC9B6"/>
          </a:solidFill>
          <a:ln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1876E3-6ABC-4177-997B-2A66B277790C}"/>
              </a:ext>
            </a:extLst>
          </p:cNvPr>
          <p:cNvSpPr txBox="1"/>
          <p:nvPr/>
        </p:nvSpPr>
        <p:spPr>
          <a:xfrm>
            <a:off x="5445503" y="2683773"/>
            <a:ext cx="1865886" cy="6956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4000">
                <a:latin typeface="Arial Black"/>
              </a:rPr>
              <a:t>CatCh</a:t>
            </a:r>
            <a:endParaRPr lang="ko-KR" altLang="en-US" sz="4000">
              <a:latin typeface="Arial Black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F76CD1-A3A3-4003-B627-4E97D9AC5E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64078" y="2433569"/>
            <a:ext cx="935809" cy="9580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BFF4BA-E0CB-478E-B2D6-504836866150}"/>
              </a:ext>
            </a:extLst>
          </p:cNvPr>
          <p:cNvSpPr txBox="1"/>
          <p:nvPr/>
        </p:nvSpPr>
        <p:spPr>
          <a:xfrm>
            <a:off x="4463010" y="3561029"/>
            <a:ext cx="3241593" cy="144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ko-KR" altLang="en-US" sz="4400" b="1" spc="-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사용성 테스트</a:t>
            </a:r>
            <a:endParaRPr lang="en-US" altLang="ko-KR" sz="4400" b="1" spc="-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4400" b="1" spc="-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계획서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A2A906-734E-4131-86B0-76EF2F316C8B}"/>
              </a:ext>
            </a:extLst>
          </p:cNvPr>
          <p:cNvSpPr/>
          <p:nvPr/>
        </p:nvSpPr>
        <p:spPr>
          <a:xfrm>
            <a:off x="0" y="0"/>
            <a:ext cx="12192000" cy="654341"/>
          </a:xfrm>
          <a:prstGeom prst="rect">
            <a:avLst/>
          </a:prstGeom>
          <a:solidFill>
            <a:srgbClr val="FFCCB7"/>
          </a:solidFill>
          <a:ln>
            <a:solidFill>
              <a:srgbClr val="FFC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pc="-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사용성테스트</a:t>
            </a:r>
            <a:r>
              <a:rPr lang="en-US" altLang="ko-KR" sz="2000" b="1" spc="-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spc="-1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계획서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FC43A3-01B4-4926-AE0F-C5DD3371A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850"/>
            <a:ext cx="687191" cy="68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632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B3B007DD-5FDB-48ED-A24D-4146FF980DA2}"/>
              </a:ext>
            </a:extLst>
          </p:cNvPr>
          <p:cNvSpPr/>
          <p:nvPr/>
        </p:nvSpPr>
        <p:spPr>
          <a:xfrm>
            <a:off x="0" y="0"/>
            <a:ext cx="12192000" cy="654341"/>
          </a:xfrm>
          <a:prstGeom prst="rect">
            <a:avLst/>
          </a:prstGeom>
          <a:solidFill>
            <a:srgbClr val="FFCCB7"/>
          </a:solidFill>
          <a:ln>
            <a:solidFill>
              <a:srgbClr val="FFC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목표와 기대효과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C2AC26-3FA8-4A6D-9729-49511E65BBA5}"/>
              </a:ext>
            </a:extLst>
          </p:cNvPr>
          <p:cNvSpPr/>
          <p:nvPr/>
        </p:nvSpPr>
        <p:spPr>
          <a:xfrm>
            <a:off x="0" y="6660858"/>
            <a:ext cx="12192000" cy="197141"/>
          </a:xfrm>
          <a:prstGeom prst="rect">
            <a:avLst/>
          </a:prstGeom>
          <a:solidFill>
            <a:srgbClr val="FFCCB7"/>
          </a:solidFill>
          <a:ln>
            <a:solidFill>
              <a:srgbClr val="FFC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0F1C1B6-404C-402A-9D7C-F1EE7AF87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850"/>
            <a:ext cx="687191" cy="6871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488BA8D-ED43-41FE-A134-42778427D32B}"/>
              </a:ext>
            </a:extLst>
          </p:cNvPr>
          <p:cNvSpPr txBox="1"/>
          <p:nvPr/>
        </p:nvSpPr>
        <p:spPr>
          <a:xfrm>
            <a:off x="687191" y="142504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사용성테스트 계획서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8B435D2-2F25-4900-AC3D-73B23689BFF0}"/>
              </a:ext>
            </a:extLst>
          </p:cNvPr>
          <p:cNvGrpSpPr/>
          <p:nvPr/>
        </p:nvGrpSpPr>
        <p:grpSpPr>
          <a:xfrm>
            <a:off x="3184055" y="1213863"/>
            <a:ext cx="5786422" cy="1345039"/>
            <a:chOff x="3811603" y="934857"/>
            <a:chExt cx="5786422" cy="1345039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7959B4D-055C-4543-B3C1-8BFD4FA2697B}"/>
                </a:ext>
              </a:extLst>
            </p:cNvPr>
            <p:cNvSpPr/>
            <p:nvPr/>
          </p:nvSpPr>
          <p:spPr>
            <a:xfrm>
              <a:off x="3811604" y="934857"/>
              <a:ext cx="5786421" cy="13450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1630F01-3B4E-4652-9893-8071E1233864}"/>
                </a:ext>
              </a:extLst>
            </p:cNvPr>
            <p:cNvSpPr/>
            <p:nvPr/>
          </p:nvSpPr>
          <p:spPr>
            <a:xfrm>
              <a:off x="3811605" y="934857"/>
              <a:ext cx="1306496" cy="1345039"/>
            </a:xfrm>
            <a:prstGeom prst="rect">
              <a:avLst/>
            </a:prstGeom>
            <a:solidFill>
              <a:srgbClr val="FFCCB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6283607-6FFC-49EB-8128-08BBF23326C5}"/>
                </a:ext>
              </a:extLst>
            </p:cNvPr>
            <p:cNvSpPr/>
            <p:nvPr/>
          </p:nvSpPr>
          <p:spPr>
            <a:xfrm>
              <a:off x="3811603" y="1386570"/>
              <a:ext cx="130649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b="1" dirty="0">
                  <a:gradFill>
                    <a:gsLst>
                      <a:gs pos="83000">
                        <a:schemeClr val="bg1">
                          <a:alpha val="70000"/>
                        </a:schemeClr>
                      </a:gs>
                      <a:gs pos="100000">
                        <a:schemeClr val="bg1">
                          <a:alpha val="70000"/>
                        </a:schemeClr>
                      </a:gs>
                    </a:gsLst>
                    <a:lin ang="5400000" scaled="1"/>
                  </a:gradFill>
                  <a:ea typeface="나눔바른고딕" panose="020B0603020101020101" pitchFamily="50" charset="-127"/>
                </a:rPr>
                <a:t>01</a:t>
              </a:r>
              <a:endParaRPr lang="ko-KR" altLang="en-US" sz="2000" b="1" dirty="0">
                <a:gradFill>
                  <a:gsLst>
                    <a:gs pos="83000">
                      <a:schemeClr val="bg1">
                        <a:alpha val="70000"/>
                      </a:schemeClr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5400000" scaled="1"/>
                </a:gra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5A009B6-AFA3-4858-9FAD-E651D45CF97F}"/>
              </a:ext>
            </a:extLst>
          </p:cNvPr>
          <p:cNvSpPr txBox="1"/>
          <p:nvPr/>
        </p:nvSpPr>
        <p:spPr>
          <a:xfrm>
            <a:off x="4570901" y="1277657"/>
            <a:ext cx="244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휴리스틱 </a:t>
            </a:r>
            <a:r>
              <a:rPr lang="en-US" altLang="ko-KR" b="1" dirty="0"/>
              <a:t>10</a:t>
            </a:r>
            <a:r>
              <a:rPr lang="ko-KR" altLang="en-US" b="1" dirty="0"/>
              <a:t>가지 원칙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94CED5-7AB3-42F9-BF48-416DE90CB09B}"/>
              </a:ext>
            </a:extLst>
          </p:cNvPr>
          <p:cNvSpPr txBox="1"/>
          <p:nvPr/>
        </p:nvSpPr>
        <p:spPr>
          <a:xfrm>
            <a:off x="4570901" y="1686265"/>
            <a:ext cx="4353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시스템 상태의 가시성을 확보하여 시스템과 사용자간</a:t>
            </a:r>
            <a:r>
              <a:rPr lang="en-US" altLang="ko-KR" sz="1200" dirty="0"/>
              <a:t> </a:t>
            </a:r>
            <a:r>
              <a:rPr lang="ko-KR" altLang="en-US" sz="1200" dirty="0"/>
              <a:t>상호작용을 확보하였으며</a:t>
            </a:r>
            <a:r>
              <a:rPr lang="en-US" altLang="ko-KR" sz="1200" dirty="0"/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madefor-display-bold"/>
              </a:rPr>
              <a:t>컨텐츠의 크기는 늘리고 양은 줄여 사용자가 원하는 정보에 집중 할 수 있게 하였다</a:t>
            </a:r>
            <a:r>
              <a:rPr lang="en-US" altLang="ko-KR" sz="1200" dirty="0">
                <a:solidFill>
                  <a:srgbClr val="000000"/>
                </a:solidFill>
                <a:latin typeface="madefor-display-bold"/>
              </a:rPr>
              <a:t>. </a:t>
            </a:r>
            <a:endParaRPr lang="ko-KR" altLang="en-US" sz="1200" dirty="0"/>
          </a:p>
          <a:p>
            <a:pPr algn="just"/>
            <a:endParaRPr lang="en-US" altLang="ko-KR" sz="1200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968CF93-639E-4550-ACBF-27F7C0E6C909}"/>
              </a:ext>
            </a:extLst>
          </p:cNvPr>
          <p:cNvGrpSpPr/>
          <p:nvPr/>
        </p:nvGrpSpPr>
        <p:grpSpPr>
          <a:xfrm>
            <a:off x="3184055" y="2954060"/>
            <a:ext cx="5786422" cy="1345039"/>
            <a:chOff x="3811603" y="934857"/>
            <a:chExt cx="5786422" cy="1345039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11A3522-3E23-44E4-B5C6-24D6EF8B458D}"/>
                </a:ext>
              </a:extLst>
            </p:cNvPr>
            <p:cNvSpPr/>
            <p:nvPr/>
          </p:nvSpPr>
          <p:spPr>
            <a:xfrm>
              <a:off x="3811604" y="934857"/>
              <a:ext cx="5786421" cy="13450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A422BE8-7E14-482F-8C6F-6097DE04FA63}"/>
                </a:ext>
              </a:extLst>
            </p:cNvPr>
            <p:cNvSpPr/>
            <p:nvPr/>
          </p:nvSpPr>
          <p:spPr>
            <a:xfrm>
              <a:off x="3811605" y="934857"/>
              <a:ext cx="1306496" cy="1345039"/>
            </a:xfrm>
            <a:prstGeom prst="rect">
              <a:avLst/>
            </a:prstGeom>
            <a:solidFill>
              <a:srgbClr val="FFCCB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2E866A7-948B-42A6-8324-23940A0E29F9}"/>
                </a:ext>
              </a:extLst>
            </p:cNvPr>
            <p:cNvSpPr/>
            <p:nvPr/>
          </p:nvSpPr>
          <p:spPr>
            <a:xfrm>
              <a:off x="3811603" y="1386570"/>
              <a:ext cx="130649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b="1" dirty="0">
                  <a:gradFill>
                    <a:gsLst>
                      <a:gs pos="83000">
                        <a:schemeClr val="bg1">
                          <a:alpha val="70000"/>
                        </a:schemeClr>
                      </a:gs>
                      <a:gs pos="100000">
                        <a:schemeClr val="bg1">
                          <a:alpha val="70000"/>
                        </a:schemeClr>
                      </a:gs>
                    </a:gsLst>
                    <a:lin ang="5400000" scaled="1"/>
                  </a:gradFill>
                  <a:ea typeface="나눔바른고딕" panose="020B0603020101020101" pitchFamily="50" charset="-127"/>
                </a:rPr>
                <a:t>02</a:t>
              </a:r>
              <a:endParaRPr lang="ko-KR" altLang="en-US" sz="2000" b="1" dirty="0">
                <a:gradFill>
                  <a:gsLst>
                    <a:gs pos="83000">
                      <a:schemeClr val="bg1">
                        <a:alpha val="70000"/>
                      </a:schemeClr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5400000" scaled="1"/>
                </a:gra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6A69E30-2F91-4501-9343-360D65B0C580}"/>
              </a:ext>
            </a:extLst>
          </p:cNvPr>
          <p:cNvSpPr txBox="1"/>
          <p:nvPr/>
        </p:nvSpPr>
        <p:spPr>
          <a:xfrm>
            <a:off x="4570901" y="3017854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사용성 평가 목표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E382CB5-180F-438A-BF15-6DAEDA8C3BA4}"/>
              </a:ext>
            </a:extLst>
          </p:cNvPr>
          <p:cNvSpPr txBox="1"/>
          <p:nvPr/>
        </p:nvSpPr>
        <p:spPr>
          <a:xfrm>
            <a:off x="4570901" y="3426462"/>
            <a:ext cx="4353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사용자가 예측한 버튼 기능과 실제 버튼 기능의 차이 비교</a:t>
            </a:r>
            <a:endParaRPr lang="en-US" altLang="ko-KR" sz="1200" dirty="0"/>
          </a:p>
          <a:p>
            <a:r>
              <a:rPr lang="en-US" altLang="ko-KR" sz="1200" dirty="0"/>
              <a:t>UI</a:t>
            </a:r>
            <a:r>
              <a:rPr lang="ko-KR" altLang="en-US" sz="1200" dirty="0"/>
              <a:t> 일관성 및 가시성 확인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701CB63-B281-4E12-ABE4-81ECA00C0B69}"/>
              </a:ext>
            </a:extLst>
          </p:cNvPr>
          <p:cNvGrpSpPr/>
          <p:nvPr/>
        </p:nvGrpSpPr>
        <p:grpSpPr>
          <a:xfrm>
            <a:off x="3184055" y="4694257"/>
            <a:ext cx="5786422" cy="1345039"/>
            <a:chOff x="3811603" y="934857"/>
            <a:chExt cx="5786422" cy="1345039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C07E754-83ED-430C-8C33-E45C2779C19F}"/>
                </a:ext>
              </a:extLst>
            </p:cNvPr>
            <p:cNvSpPr/>
            <p:nvPr/>
          </p:nvSpPr>
          <p:spPr>
            <a:xfrm>
              <a:off x="3811604" y="934857"/>
              <a:ext cx="5786421" cy="13450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8DF8011-6A9D-4643-822E-EAA7054296B1}"/>
                </a:ext>
              </a:extLst>
            </p:cNvPr>
            <p:cNvSpPr/>
            <p:nvPr/>
          </p:nvSpPr>
          <p:spPr>
            <a:xfrm>
              <a:off x="3811605" y="934857"/>
              <a:ext cx="1306496" cy="1345039"/>
            </a:xfrm>
            <a:prstGeom prst="rect">
              <a:avLst/>
            </a:prstGeom>
            <a:solidFill>
              <a:srgbClr val="FFCCB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C058CAD-C64D-479C-8CE0-B25A77D5BA74}"/>
                </a:ext>
              </a:extLst>
            </p:cNvPr>
            <p:cNvSpPr/>
            <p:nvPr/>
          </p:nvSpPr>
          <p:spPr>
            <a:xfrm>
              <a:off x="3811603" y="1386570"/>
              <a:ext cx="130649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b="1" dirty="0">
                  <a:gradFill>
                    <a:gsLst>
                      <a:gs pos="83000">
                        <a:schemeClr val="bg1">
                          <a:alpha val="70000"/>
                        </a:schemeClr>
                      </a:gs>
                      <a:gs pos="100000">
                        <a:schemeClr val="bg1">
                          <a:alpha val="70000"/>
                        </a:schemeClr>
                      </a:gs>
                    </a:gsLst>
                    <a:lin ang="5400000" scaled="1"/>
                  </a:gradFill>
                  <a:ea typeface="나눔바른고딕" panose="020B0603020101020101" pitchFamily="50" charset="-127"/>
                </a:rPr>
                <a:t>03</a:t>
              </a:r>
              <a:endParaRPr lang="ko-KR" altLang="en-US" sz="2000" b="1" dirty="0">
                <a:gradFill>
                  <a:gsLst>
                    <a:gs pos="83000">
                      <a:schemeClr val="bg1">
                        <a:alpha val="70000"/>
                      </a:schemeClr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5400000" scaled="1"/>
                </a:gradFill>
                <a:ea typeface="나눔바른고딕" panose="020B0603020101020101" pitchFamily="50" charset="-127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872EEAF6-0C38-4DD6-91DD-7232C2449FC6}"/>
              </a:ext>
            </a:extLst>
          </p:cNvPr>
          <p:cNvSpPr txBox="1"/>
          <p:nvPr/>
        </p:nvSpPr>
        <p:spPr>
          <a:xfrm>
            <a:off x="4570901" y="4758051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기대 효과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66FA9F4-D17D-412E-AF38-E0D3E1866872}"/>
              </a:ext>
            </a:extLst>
          </p:cNvPr>
          <p:cNvSpPr txBox="1"/>
          <p:nvPr/>
        </p:nvSpPr>
        <p:spPr>
          <a:xfrm>
            <a:off x="4570901" y="5166659"/>
            <a:ext cx="4353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사용자가 예측한 버튼 기능과 실제 버튼의 기능을 일치 시킨다</a:t>
            </a:r>
            <a:r>
              <a:rPr lang="en-US" altLang="ko-KR" sz="1200" dirty="0"/>
              <a:t>. </a:t>
            </a:r>
            <a:r>
              <a:rPr lang="ko-KR" altLang="en-US" sz="1200" dirty="0"/>
              <a:t>사용자에게 제공되는 컨텐츠의 일관성을 확보한다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09355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B3B007DD-5FDB-48ED-A24D-4146FF980DA2}"/>
              </a:ext>
            </a:extLst>
          </p:cNvPr>
          <p:cNvSpPr/>
          <p:nvPr/>
        </p:nvSpPr>
        <p:spPr>
          <a:xfrm>
            <a:off x="0" y="0"/>
            <a:ext cx="12192000" cy="654341"/>
          </a:xfrm>
          <a:prstGeom prst="rect">
            <a:avLst/>
          </a:prstGeom>
          <a:solidFill>
            <a:srgbClr val="FFCCB7"/>
          </a:solidFill>
          <a:ln>
            <a:solidFill>
              <a:srgbClr val="FFC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테스트 계획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C2AC26-3FA8-4A6D-9729-49511E65BBA5}"/>
              </a:ext>
            </a:extLst>
          </p:cNvPr>
          <p:cNvSpPr/>
          <p:nvPr/>
        </p:nvSpPr>
        <p:spPr>
          <a:xfrm>
            <a:off x="0" y="6660858"/>
            <a:ext cx="12192000" cy="197141"/>
          </a:xfrm>
          <a:prstGeom prst="rect">
            <a:avLst/>
          </a:prstGeom>
          <a:solidFill>
            <a:srgbClr val="FFCCB7"/>
          </a:solidFill>
          <a:ln>
            <a:solidFill>
              <a:srgbClr val="FFC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0F1C1B6-404C-402A-9D7C-F1EE7AF87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850"/>
            <a:ext cx="687191" cy="6871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488BA8D-ED43-41FE-A134-42778427D32B}"/>
              </a:ext>
            </a:extLst>
          </p:cNvPr>
          <p:cNvSpPr txBox="1"/>
          <p:nvPr/>
        </p:nvSpPr>
        <p:spPr>
          <a:xfrm>
            <a:off x="687191" y="142504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사용성테스트 계획서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CE5CF80-4C3D-44F0-A0CA-6F03AB1CD7E6}"/>
              </a:ext>
            </a:extLst>
          </p:cNvPr>
          <p:cNvGrpSpPr/>
          <p:nvPr/>
        </p:nvGrpSpPr>
        <p:grpSpPr>
          <a:xfrm>
            <a:off x="922392" y="1562294"/>
            <a:ext cx="3802017" cy="1045712"/>
            <a:chOff x="3811603" y="934857"/>
            <a:chExt cx="5786422" cy="1345039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59F565-0C24-40AD-A7D3-5B722FC331B0}"/>
                </a:ext>
              </a:extLst>
            </p:cNvPr>
            <p:cNvSpPr/>
            <p:nvPr/>
          </p:nvSpPr>
          <p:spPr>
            <a:xfrm>
              <a:off x="3811604" y="934857"/>
              <a:ext cx="5786421" cy="13450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8234A8B-0261-41BE-A816-698326861920}"/>
                </a:ext>
              </a:extLst>
            </p:cNvPr>
            <p:cNvSpPr/>
            <p:nvPr/>
          </p:nvSpPr>
          <p:spPr>
            <a:xfrm>
              <a:off x="3811605" y="934857"/>
              <a:ext cx="1306496" cy="1345039"/>
            </a:xfrm>
            <a:prstGeom prst="rect">
              <a:avLst/>
            </a:prstGeom>
            <a:solidFill>
              <a:srgbClr val="FFCCB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목적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525019D-83BE-4FD0-BB8D-248BEC01D01F}"/>
                </a:ext>
              </a:extLst>
            </p:cNvPr>
            <p:cNvSpPr/>
            <p:nvPr/>
          </p:nvSpPr>
          <p:spPr>
            <a:xfrm>
              <a:off x="3811603" y="1386570"/>
              <a:ext cx="130649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ko-KR" altLang="en-US" sz="2000" b="1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219D328-592F-4365-8EAF-C4B24BD8DB18}"/>
              </a:ext>
            </a:extLst>
          </p:cNvPr>
          <p:cNvGrpSpPr/>
          <p:nvPr/>
        </p:nvGrpSpPr>
        <p:grpSpPr>
          <a:xfrm>
            <a:off x="922392" y="2746168"/>
            <a:ext cx="3802016" cy="1045713"/>
            <a:chOff x="3811603" y="934857"/>
            <a:chExt cx="5786422" cy="1345039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CE2F5C3-A0CC-404F-99D5-73C4EE63ED59}"/>
                </a:ext>
              </a:extLst>
            </p:cNvPr>
            <p:cNvSpPr/>
            <p:nvPr/>
          </p:nvSpPr>
          <p:spPr>
            <a:xfrm>
              <a:off x="3811604" y="934857"/>
              <a:ext cx="5786421" cy="13450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CF28B54-7635-47C4-9FDA-E6A39DD0EAA8}"/>
                </a:ext>
              </a:extLst>
            </p:cNvPr>
            <p:cNvSpPr/>
            <p:nvPr/>
          </p:nvSpPr>
          <p:spPr>
            <a:xfrm>
              <a:off x="3811605" y="934857"/>
              <a:ext cx="1306496" cy="1345039"/>
            </a:xfrm>
            <a:prstGeom prst="rect">
              <a:avLst/>
            </a:prstGeom>
            <a:solidFill>
              <a:srgbClr val="FFCCB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dirty="0"/>
                <a:t>범위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48FEB06-0222-4474-95E3-47E207927E14}"/>
                </a:ext>
              </a:extLst>
            </p:cNvPr>
            <p:cNvSpPr/>
            <p:nvPr/>
          </p:nvSpPr>
          <p:spPr>
            <a:xfrm>
              <a:off x="3811603" y="1386570"/>
              <a:ext cx="130649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ko-KR" altLang="en-US" sz="2000" b="1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CFB2B57-97C7-484E-90B6-9911E676F891}"/>
              </a:ext>
            </a:extLst>
          </p:cNvPr>
          <p:cNvSpPr txBox="1"/>
          <p:nvPr/>
        </p:nvSpPr>
        <p:spPr>
          <a:xfrm>
            <a:off x="1807354" y="1773570"/>
            <a:ext cx="29354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chemeClr val="tx1"/>
                </a:solidFill>
              </a:rPr>
              <a:t>컨텐츠의 일관성</a:t>
            </a:r>
            <a:r>
              <a:rPr lang="en-US" altLang="ko-KR" sz="1050" dirty="0">
                <a:solidFill>
                  <a:schemeClr val="tx1"/>
                </a:solidFill>
              </a:rPr>
              <a:t>, </a:t>
            </a:r>
            <a:r>
              <a:rPr lang="ko-KR" altLang="en-US" sz="1050" dirty="0">
                <a:solidFill>
                  <a:schemeClr val="tx1"/>
                </a:solidFill>
              </a:rPr>
              <a:t>버튼들의 </a:t>
            </a:r>
            <a:r>
              <a:rPr lang="ko-KR" altLang="en-US" sz="1050" dirty="0" err="1">
                <a:solidFill>
                  <a:schemeClr val="tx1"/>
                </a:solidFill>
              </a:rPr>
              <a:t>직관성</a:t>
            </a:r>
            <a:r>
              <a:rPr lang="en-US" altLang="ko-KR" sz="1050" dirty="0">
                <a:solidFill>
                  <a:schemeClr val="tx1"/>
                </a:solidFill>
              </a:rPr>
              <a:t>,</a:t>
            </a:r>
            <a:r>
              <a:rPr lang="ko-KR" altLang="en-US" sz="1050" dirty="0">
                <a:solidFill>
                  <a:schemeClr val="tx1"/>
                </a:solidFill>
              </a:rPr>
              <a:t> 가시성</a:t>
            </a:r>
            <a:r>
              <a:rPr lang="en-US" altLang="ko-KR" sz="1050" dirty="0"/>
              <a:t>, </a:t>
            </a:r>
            <a:r>
              <a:rPr lang="ko-KR" altLang="en-US" sz="1050" dirty="0"/>
              <a:t>기</a:t>
            </a:r>
            <a:endParaRPr lang="en-US" altLang="ko-KR" sz="1050" dirty="0"/>
          </a:p>
          <a:p>
            <a:r>
              <a:rPr lang="ko-KR" altLang="en-US" sz="1050" dirty="0">
                <a:solidFill>
                  <a:schemeClr val="tx1"/>
                </a:solidFill>
              </a:rPr>
              <a:t>능들의 예측가능성 등에 대한 </a:t>
            </a:r>
            <a:r>
              <a:rPr lang="ko-KR" altLang="en-US" sz="1050" dirty="0"/>
              <a:t>사용자 경험을</a:t>
            </a:r>
            <a:endParaRPr lang="en-US" altLang="ko-KR" sz="1050" dirty="0"/>
          </a:p>
          <a:p>
            <a:r>
              <a:rPr lang="ko-KR" altLang="en-US" sz="1050" dirty="0">
                <a:solidFill>
                  <a:schemeClr val="tx1"/>
                </a:solidFill>
              </a:rPr>
              <a:t>조사하여 미흡한 부분을 개선하기 위함</a:t>
            </a:r>
          </a:p>
          <a:p>
            <a:endParaRPr lang="ko-KR" altLang="en-US" sz="10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5E579C-8F72-4877-B1D1-5EDB9BFC8B27}"/>
              </a:ext>
            </a:extLst>
          </p:cNvPr>
          <p:cNvSpPr txBox="1"/>
          <p:nvPr/>
        </p:nvSpPr>
        <p:spPr>
          <a:xfrm>
            <a:off x="1874681" y="2992025"/>
            <a:ext cx="28007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메인 페이지로부터 다른 페이지로의 이동을</a:t>
            </a:r>
            <a:endParaRPr lang="en-US" altLang="ko-KR" sz="1000" dirty="0"/>
          </a:p>
          <a:p>
            <a:r>
              <a:rPr lang="ko-KR" altLang="en-US" sz="1000" dirty="0"/>
              <a:t>중점으로 페이지를 이동하는 버튼들의 가시성</a:t>
            </a:r>
            <a:endParaRPr lang="en-US" altLang="ko-KR" sz="1000" dirty="0"/>
          </a:p>
          <a:p>
            <a:r>
              <a:rPr lang="ko-KR" altLang="en-US" sz="1000" dirty="0"/>
              <a:t>과 직관성을 확인한다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96C742F-EB7D-4ADA-9C82-C0DF00E5E721}"/>
              </a:ext>
            </a:extLst>
          </p:cNvPr>
          <p:cNvGrpSpPr/>
          <p:nvPr/>
        </p:nvGrpSpPr>
        <p:grpSpPr>
          <a:xfrm>
            <a:off x="922392" y="3924730"/>
            <a:ext cx="3802016" cy="1045713"/>
            <a:chOff x="3811603" y="934857"/>
            <a:chExt cx="5786422" cy="1345039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E24F7A1-651A-4A3E-913F-A02CCEA8A8B2}"/>
                </a:ext>
              </a:extLst>
            </p:cNvPr>
            <p:cNvSpPr/>
            <p:nvPr/>
          </p:nvSpPr>
          <p:spPr>
            <a:xfrm>
              <a:off x="3811604" y="934857"/>
              <a:ext cx="5786421" cy="13450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5AFC959-E19D-445B-A264-E1FACB56E1D4}"/>
                </a:ext>
              </a:extLst>
            </p:cNvPr>
            <p:cNvSpPr/>
            <p:nvPr/>
          </p:nvSpPr>
          <p:spPr>
            <a:xfrm>
              <a:off x="3811605" y="934857"/>
              <a:ext cx="1306496" cy="1345039"/>
            </a:xfrm>
            <a:prstGeom prst="rect">
              <a:avLst/>
            </a:prstGeom>
            <a:solidFill>
              <a:srgbClr val="FFCCB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dirty="0"/>
                <a:t>일정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D03B436-BC3F-40BB-BE4C-B0F7CE0DD767}"/>
                </a:ext>
              </a:extLst>
            </p:cNvPr>
            <p:cNvSpPr/>
            <p:nvPr/>
          </p:nvSpPr>
          <p:spPr>
            <a:xfrm>
              <a:off x="3811603" y="1386570"/>
              <a:ext cx="130649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ko-KR" altLang="en-US" sz="2000" b="1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3BDE22B-CFD1-4EAF-A8E3-B0A6173CA609}"/>
              </a:ext>
            </a:extLst>
          </p:cNvPr>
          <p:cNvSpPr txBox="1"/>
          <p:nvPr/>
        </p:nvSpPr>
        <p:spPr>
          <a:xfrm>
            <a:off x="1874681" y="4169842"/>
            <a:ext cx="2451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일시 </a:t>
            </a:r>
            <a:r>
              <a:rPr lang="en-US" altLang="ko-KR" sz="1400" dirty="0"/>
              <a:t>: 2024/09/19</a:t>
            </a:r>
          </a:p>
          <a:p>
            <a:r>
              <a:rPr lang="ko-KR" altLang="en-US" sz="1400" dirty="0"/>
              <a:t>장소 </a:t>
            </a:r>
            <a:r>
              <a:rPr lang="en-US" altLang="ko-KR" sz="1400" dirty="0"/>
              <a:t>: </a:t>
            </a:r>
            <a:r>
              <a:rPr lang="ko-KR" altLang="en-US" sz="1400" dirty="0"/>
              <a:t>코리아</a:t>
            </a:r>
            <a:r>
              <a:rPr lang="en-US" altLang="ko-KR" sz="1400" dirty="0"/>
              <a:t>IT</a:t>
            </a:r>
            <a:r>
              <a:rPr lang="ko-KR" altLang="en-US" sz="1400" dirty="0"/>
              <a:t>아카데미 </a:t>
            </a:r>
            <a:r>
              <a:rPr lang="en-US" altLang="ko-KR" sz="1400" dirty="0"/>
              <a:t>9</a:t>
            </a:r>
            <a:r>
              <a:rPr lang="ko-KR" altLang="en-US" sz="1400" dirty="0"/>
              <a:t>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128493-8FA0-4BD0-B2BC-FD257D2E1F11}"/>
              </a:ext>
            </a:extLst>
          </p:cNvPr>
          <p:cNvSpPr txBox="1"/>
          <p:nvPr/>
        </p:nvSpPr>
        <p:spPr>
          <a:xfrm>
            <a:off x="793615" y="992525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테스트 설계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665DE67-E095-46C6-80AF-B0A1D9D6F754}"/>
              </a:ext>
            </a:extLst>
          </p:cNvPr>
          <p:cNvSpPr txBox="1"/>
          <p:nvPr/>
        </p:nvSpPr>
        <p:spPr>
          <a:xfrm>
            <a:off x="6277203" y="992525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테스트 방법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3537718-470A-4891-994E-417B36CA07AE}"/>
              </a:ext>
            </a:extLst>
          </p:cNvPr>
          <p:cNvGrpSpPr/>
          <p:nvPr/>
        </p:nvGrpSpPr>
        <p:grpSpPr>
          <a:xfrm>
            <a:off x="6394649" y="1563234"/>
            <a:ext cx="3802017" cy="1045712"/>
            <a:chOff x="3811603" y="934857"/>
            <a:chExt cx="5786422" cy="1345039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0A856D08-8FF5-45F6-989B-3EFC05CBBEB2}"/>
                </a:ext>
              </a:extLst>
            </p:cNvPr>
            <p:cNvSpPr/>
            <p:nvPr/>
          </p:nvSpPr>
          <p:spPr>
            <a:xfrm>
              <a:off x="3811604" y="934857"/>
              <a:ext cx="5786421" cy="13450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3FB220D-038A-4796-B828-82B652B9955D}"/>
                </a:ext>
              </a:extLst>
            </p:cNvPr>
            <p:cNvSpPr/>
            <p:nvPr/>
          </p:nvSpPr>
          <p:spPr>
            <a:xfrm>
              <a:off x="3811605" y="934857"/>
              <a:ext cx="1306496" cy="1345039"/>
            </a:xfrm>
            <a:prstGeom prst="rect">
              <a:avLst/>
            </a:prstGeom>
            <a:solidFill>
              <a:srgbClr val="FFCCB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방법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1F08D98-72F1-4983-B7C4-892649A2E1C8}"/>
                </a:ext>
              </a:extLst>
            </p:cNvPr>
            <p:cNvSpPr/>
            <p:nvPr/>
          </p:nvSpPr>
          <p:spPr>
            <a:xfrm>
              <a:off x="3811603" y="1386570"/>
              <a:ext cx="130649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ko-KR" altLang="en-US" sz="2000" b="1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73AE134-7E2F-4F9A-B6BD-730EF3947B95}"/>
              </a:ext>
            </a:extLst>
          </p:cNvPr>
          <p:cNvSpPr txBox="1"/>
          <p:nvPr/>
        </p:nvSpPr>
        <p:spPr>
          <a:xfrm>
            <a:off x="7253094" y="1761694"/>
            <a:ext cx="29435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/>
              <a:t>테스터에게 해당 항목에 대한 태스크를 설명</a:t>
            </a:r>
            <a:endParaRPr lang="en-US" altLang="ko-KR" sz="1000" dirty="0"/>
          </a:p>
          <a:p>
            <a:pPr marL="228600" indent="-228600">
              <a:buAutoNum type="arabicPeriod"/>
            </a:pPr>
            <a:r>
              <a:rPr lang="ko-KR" altLang="en-US" sz="1000" dirty="0"/>
              <a:t>테스터는 주어진 태스크를 수행한다</a:t>
            </a:r>
            <a:r>
              <a:rPr lang="en-US" altLang="ko-KR" sz="10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000" dirty="0"/>
              <a:t>담당자는 테스트항목</a:t>
            </a:r>
            <a:r>
              <a:rPr lang="en-US" altLang="ko-KR" sz="1000" dirty="0"/>
              <a:t>, </a:t>
            </a:r>
            <a:r>
              <a:rPr lang="ko-KR" altLang="en-US" sz="1000" dirty="0"/>
              <a:t>기타상황에 대한 피드백을 받는다</a:t>
            </a:r>
            <a:r>
              <a:rPr lang="en-US" altLang="ko-KR" sz="1000" dirty="0"/>
              <a:t>.</a:t>
            </a:r>
          </a:p>
          <a:p>
            <a:endParaRPr lang="ko-KR" altLang="en-US" sz="1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3EC4CE6-BEEA-4EFC-B969-69543E31F870}"/>
              </a:ext>
            </a:extLst>
          </p:cNvPr>
          <p:cNvSpPr txBox="1"/>
          <p:nvPr/>
        </p:nvSpPr>
        <p:spPr>
          <a:xfrm>
            <a:off x="6277203" y="3344996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테스트 항목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68182A7D-010B-4BCD-9EFD-B0AB0CEAC2CF}"/>
              </a:ext>
            </a:extLst>
          </p:cNvPr>
          <p:cNvGrpSpPr/>
          <p:nvPr/>
        </p:nvGrpSpPr>
        <p:grpSpPr>
          <a:xfrm>
            <a:off x="6394649" y="3915705"/>
            <a:ext cx="3802017" cy="1045712"/>
            <a:chOff x="3811603" y="934857"/>
            <a:chExt cx="5786422" cy="1345039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3645DEA8-D4F2-4A8E-ABD4-84003F66081B}"/>
                </a:ext>
              </a:extLst>
            </p:cNvPr>
            <p:cNvSpPr/>
            <p:nvPr/>
          </p:nvSpPr>
          <p:spPr>
            <a:xfrm>
              <a:off x="3811604" y="934857"/>
              <a:ext cx="5786421" cy="13450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01CE79CA-CF24-4AB7-8A9E-9BFA62C4A1F9}"/>
                </a:ext>
              </a:extLst>
            </p:cNvPr>
            <p:cNvSpPr/>
            <p:nvPr/>
          </p:nvSpPr>
          <p:spPr>
            <a:xfrm>
              <a:off x="3811605" y="934857"/>
              <a:ext cx="1306496" cy="1345039"/>
            </a:xfrm>
            <a:prstGeom prst="rect">
              <a:avLst/>
            </a:prstGeom>
            <a:solidFill>
              <a:srgbClr val="FFCCB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항목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9BEA16C0-2EA8-417E-B35F-34FC20BFEDAF}"/>
                </a:ext>
              </a:extLst>
            </p:cNvPr>
            <p:cNvSpPr/>
            <p:nvPr/>
          </p:nvSpPr>
          <p:spPr>
            <a:xfrm>
              <a:off x="3811603" y="1386570"/>
              <a:ext cx="130649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ko-KR" altLang="en-US" sz="2000" b="1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185B38F2-98F0-4EC4-915C-FF746CA7076E}"/>
              </a:ext>
            </a:extLst>
          </p:cNvPr>
          <p:cNvSpPr txBox="1"/>
          <p:nvPr/>
        </p:nvSpPr>
        <p:spPr>
          <a:xfrm>
            <a:off x="7253094" y="4118343"/>
            <a:ext cx="29435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/>
              <a:t>프로필 배경화면 변경</a:t>
            </a:r>
            <a:endParaRPr lang="en-US" altLang="ko-KR" sz="1000" dirty="0"/>
          </a:p>
          <a:p>
            <a:pPr marL="228600" indent="-228600">
              <a:buAutoNum type="arabicPeriod"/>
            </a:pPr>
            <a:r>
              <a:rPr lang="ko-KR" altLang="en-US" sz="1000" dirty="0"/>
              <a:t>검색 페이지로 이동</a:t>
            </a:r>
            <a:endParaRPr lang="en-US" altLang="ko-KR" sz="1000" dirty="0"/>
          </a:p>
          <a:p>
            <a:pPr marL="228600" indent="-228600">
              <a:buAutoNum type="arabicPeriod"/>
            </a:pPr>
            <a:r>
              <a:rPr lang="ko-KR" altLang="en-US" sz="1000" dirty="0"/>
              <a:t>업로드 파일 등록</a:t>
            </a:r>
            <a:endParaRPr lang="en-US" altLang="ko-KR" sz="1000" dirty="0"/>
          </a:p>
          <a:p>
            <a:pPr marL="228600" indent="-228600">
              <a:buAutoNum type="arabicPeriod"/>
            </a:pPr>
            <a:endParaRPr lang="en-US" altLang="ko-KR" sz="1000" dirty="0"/>
          </a:p>
          <a:p>
            <a:pPr marL="228600" indent="-228600">
              <a:buAutoNum type="arabicPeriod"/>
            </a:pPr>
            <a:endParaRPr lang="en-US" altLang="ko-KR" sz="1000" dirty="0"/>
          </a:p>
          <a:p>
            <a:endParaRPr lang="ko-KR" altLang="en-US" sz="1000" dirty="0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5B856DAB-0620-4264-B3A9-4A07E6226E61}"/>
              </a:ext>
            </a:extLst>
          </p:cNvPr>
          <p:cNvGrpSpPr/>
          <p:nvPr/>
        </p:nvGrpSpPr>
        <p:grpSpPr>
          <a:xfrm>
            <a:off x="922392" y="5107187"/>
            <a:ext cx="3802016" cy="1045713"/>
            <a:chOff x="3811603" y="934857"/>
            <a:chExt cx="5786422" cy="1345039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CF73071-F679-45E6-84DB-58D6FCC11162}"/>
                </a:ext>
              </a:extLst>
            </p:cNvPr>
            <p:cNvSpPr/>
            <p:nvPr/>
          </p:nvSpPr>
          <p:spPr>
            <a:xfrm>
              <a:off x="3811604" y="934857"/>
              <a:ext cx="5786421" cy="13450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82BB70C-2D0A-45B9-BCB1-21C5C05850D3}"/>
                </a:ext>
              </a:extLst>
            </p:cNvPr>
            <p:cNvSpPr/>
            <p:nvPr/>
          </p:nvSpPr>
          <p:spPr>
            <a:xfrm>
              <a:off x="3811605" y="934857"/>
              <a:ext cx="1306496" cy="1345039"/>
            </a:xfrm>
            <a:prstGeom prst="rect">
              <a:avLst/>
            </a:prstGeom>
            <a:solidFill>
              <a:srgbClr val="FFCCB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인원</a:t>
              </a:r>
              <a:endParaRPr lang="ko-KR" altLang="en-US" sz="1800" dirty="0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93A437B6-9E75-4D19-BE22-C237DE3DBD8B}"/>
                </a:ext>
              </a:extLst>
            </p:cNvPr>
            <p:cNvSpPr/>
            <p:nvPr/>
          </p:nvSpPr>
          <p:spPr>
            <a:xfrm>
              <a:off x="3811603" y="1386570"/>
              <a:ext cx="130649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ko-KR" altLang="en-US" sz="2000" b="1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A669A1D-74A9-4AF2-924C-0F9108C2036F}"/>
              </a:ext>
            </a:extLst>
          </p:cNvPr>
          <p:cNvSpPr txBox="1"/>
          <p:nvPr/>
        </p:nvSpPr>
        <p:spPr>
          <a:xfrm>
            <a:off x="2129558" y="5408556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내부 관련자 </a:t>
            </a:r>
            <a:r>
              <a:rPr lang="en-US" altLang="ko-KR" dirty="0"/>
              <a:t>4</a:t>
            </a:r>
            <a:r>
              <a:rPr lang="ko-KR" altLang="en-US" dirty="0"/>
              <a:t>인 </a:t>
            </a:r>
          </a:p>
        </p:txBody>
      </p:sp>
    </p:spTree>
    <p:extLst>
      <p:ext uri="{BB962C8B-B14F-4D97-AF65-F5344CB8AC3E}">
        <p14:creationId xmlns:p14="http://schemas.microsoft.com/office/powerpoint/2010/main" val="1822723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B3B007DD-5FDB-48ED-A24D-4146FF980DA2}"/>
              </a:ext>
            </a:extLst>
          </p:cNvPr>
          <p:cNvSpPr/>
          <p:nvPr/>
        </p:nvSpPr>
        <p:spPr>
          <a:xfrm>
            <a:off x="0" y="0"/>
            <a:ext cx="12192000" cy="654341"/>
          </a:xfrm>
          <a:prstGeom prst="rect">
            <a:avLst/>
          </a:prstGeom>
          <a:solidFill>
            <a:srgbClr val="FFCCB7"/>
          </a:solidFill>
          <a:ln>
            <a:solidFill>
              <a:srgbClr val="FFC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태스크 및 시나리오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C2AC26-3FA8-4A6D-9729-49511E65BBA5}"/>
              </a:ext>
            </a:extLst>
          </p:cNvPr>
          <p:cNvSpPr/>
          <p:nvPr/>
        </p:nvSpPr>
        <p:spPr>
          <a:xfrm>
            <a:off x="0" y="6660858"/>
            <a:ext cx="12192000" cy="197141"/>
          </a:xfrm>
          <a:prstGeom prst="rect">
            <a:avLst/>
          </a:prstGeom>
          <a:solidFill>
            <a:srgbClr val="FFCCB7"/>
          </a:solidFill>
          <a:ln>
            <a:solidFill>
              <a:srgbClr val="FFC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0F1C1B6-404C-402A-9D7C-F1EE7AF87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850"/>
            <a:ext cx="687191" cy="6871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488BA8D-ED43-41FE-A134-42778427D32B}"/>
              </a:ext>
            </a:extLst>
          </p:cNvPr>
          <p:cNvSpPr txBox="1"/>
          <p:nvPr/>
        </p:nvSpPr>
        <p:spPr>
          <a:xfrm>
            <a:off x="687191" y="142504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사용성테스트 계획서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166F9E0-F6D6-49AD-A3F1-2121AEB859DD}"/>
              </a:ext>
            </a:extLst>
          </p:cNvPr>
          <p:cNvGrpSpPr/>
          <p:nvPr/>
        </p:nvGrpSpPr>
        <p:grpSpPr>
          <a:xfrm>
            <a:off x="879420" y="2289054"/>
            <a:ext cx="3802017" cy="1045712"/>
            <a:chOff x="3811603" y="934857"/>
            <a:chExt cx="5786422" cy="134503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9F25375-AD2F-4903-9150-E06737E89304}"/>
                </a:ext>
              </a:extLst>
            </p:cNvPr>
            <p:cNvSpPr/>
            <p:nvPr/>
          </p:nvSpPr>
          <p:spPr>
            <a:xfrm>
              <a:off x="3811604" y="934857"/>
              <a:ext cx="5786421" cy="13450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3A46C6F-3526-427F-8931-A0C022201827}"/>
                </a:ext>
              </a:extLst>
            </p:cNvPr>
            <p:cNvSpPr/>
            <p:nvPr/>
          </p:nvSpPr>
          <p:spPr>
            <a:xfrm>
              <a:off x="3811605" y="934857"/>
              <a:ext cx="1306496" cy="1345039"/>
            </a:xfrm>
            <a:prstGeom prst="rect">
              <a:avLst/>
            </a:prstGeom>
            <a:solidFill>
              <a:srgbClr val="FFCCB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01</a:t>
              </a:r>
              <a:endParaRPr lang="ko-KR" altLang="en-US" dirty="0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50D5976-4621-4D54-B760-9FE8C7B239BC}"/>
                </a:ext>
              </a:extLst>
            </p:cNvPr>
            <p:cNvSpPr/>
            <p:nvPr/>
          </p:nvSpPr>
          <p:spPr>
            <a:xfrm>
              <a:off x="3811603" y="1386570"/>
              <a:ext cx="130649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ko-KR" altLang="en-US" sz="2000" b="1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87836C2-0C8E-4F95-A83C-15EF6846AEE9}"/>
              </a:ext>
            </a:extLst>
          </p:cNvPr>
          <p:cNvGrpSpPr/>
          <p:nvPr/>
        </p:nvGrpSpPr>
        <p:grpSpPr>
          <a:xfrm>
            <a:off x="879420" y="3538010"/>
            <a:ext cx="3802017" cy="1045712"/>
            <a:chOff x="3811603" y="934857"/>
            <a:chExt cx="5786422" cy="1345039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E23A7D6-1E70-4A1C-822F-9979129462E0}"/>
                </a:ext>
              </a:extLst>
            </p:cNvPr>
            <p:cNvSpPr/>
            <p:nvPr/>
          </p:nvSpPr>
          <p:spPr>
            <a:xfrm>
              <a:off x="3811604" y="934857"/>
              <a:ext cx="5786421" cy="13450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14E32C2-A336-4C9B-9B5A-5B4EE517DCEC}"/>
                </a:ext>
              </a:extLst>
            </p:cNvPr>
            <p:cNvSpPr/>
            <p:nvPr/>
          </p:nvSpPr>
          <p:spPr>
            <a:xfrm>
              <a:off x="3811605" y="934857"/>
              <a:ext cx="1306496" cy="1345039"/>
            </a:xfrm>
            <a:prstGeom prst="rect">
              <a:avLst/>
            </a:prstGeom>
            <a:solidFill>
              <a:srgbClr val="FFCCB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02</a:t>
              </a:r>
              <a:endParaRPr lang="ko-KR" altLang="en-US" dirty="0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3665074-D37D-46B4-8E2B-2C85E1CB2D08}"/>
                </a:ext>
              </a:extLst>
            </p:cNvPr>
            <p:cNvSpPr/>
            <p:nvPr/>
          </p:nvSpPr>
          <p:spPr>
            <a:xfrm>
              <a:off x="3811603" y="1386570"/>
              <a:ext cx="130649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ko-KR" altLang="en-US" sz="2000" b="1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19707A42-394C-42E8-989D-48C8B393E31F}"/>
              </a:ext>
            </a:extLst>
          </p:cNvPr>
          <p:cNvGrpSpPr/>
          <p:nvPr/>
        </p:nvGrpSpPr>
        <p:grpSpPr>
          <a:xfrm>
            <a:off x="879420" y="4786966"/>
            <a:ext cx="3802017" cy="1045712"/>
            <a:chOff x="3811603" y="934857"/>
            <a:chExt cx="5786422" cy="1345039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1BAFC7C6-89ED-4E2A-805D-EA37B1C7855C}"/>
                </a:ext>
              </a:extLst>
            </p:cNvPr>
            <p:cNvSpPr/>
            <p:nvPr/>
          </p:nvSpPr>
          <p:spPr>
            <a:xfrm>
              <a:off x="3811604" y="934857"/>
              <a:ext cx="5786421" cy="13450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D0D1E353-CD67-4DD6-9E69-8D5C9169B133}"/>
                </a:ext>
              </a:extLst>
            </p:cNvPr>
            <p:cNvSpPr/>
            <p:nvPr/>
          </p:nvSpPr>
          <p:spPr>
            <a:xfrm>
              <a:off x="3811605" y="934857"/>
              <a:ext cx="1306496" cy="1345039"/>
            </a:xfrm>
            <a:prstGeom prst="rect">
              <a:avLst/>
            </a:prstGeom>
            <a:solidFill>
              <a:srgbClr val="FFCCB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03</a:t>
              </a:r>
              <a:endParaRPr lang="ko-KR" altLang="en-US" dirty="0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E19DEA00-F178-403A-90B3-8C8F1FDE247F}"/>
                </a:ext>
              </a:extLst>
            </p:cNvPr>
            <p:cNvSpPr/>
            <p:nvPr/>
          </p:nvSpPr>
          <p:spPr>
            <a:xfrm>
              <a:off x="3811603" y="1386570"/>
              <a:ext cx="130649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ko-KR" altLang="en-US" sz="2000" b="1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615BD45-B214-44E1-B29D-489B0DD37822}"/>
              </a:ext>
            </a:extLst>
          </p:cNvPr>
          <p:cNvSpPr txBox="1"/>
          <p:nvPr/>
        </p:nvSpPr>
        <p:spPr>
          <a:xfrm>
            <a:off x="1737865" y="2358395"/>
            <a:ext cx="2943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EC349E-1F2E-4369-94FE-008B0406B400}"/>
              </a:ext>
            </a:extLst>
          </p:cNvPr>
          <p:cNvSpPr txBox="1"/>
          <p:nvPr/>
        </p:nvSpPr>
        <p:spPr>
          <a:xfrm>
            <a:off x="1797240" y="2525423"/>
            <a:ext cx="2824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tx1"/>
                </a:solidFill>
              </a:rPr>
              <a:t>메인화면에서</a:t>
            </a:r>
            <a:r>
              <a:rPr lang="ko-KR" altLang="en-US" sz="1600" dirty="0">
                <a:solidFill>
                  <a:schemeClr val="tx1"/>
                </a:solidFill>
              </a:rPr>
              <a:t> 프로필화면으로 이동한다</a:t>
            </a:r>
            <a:endParaRPr lang="ko-KR" alt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C5A186-6F99-44DA-9872-D9E062C8BC7F}"/>
              </a:ext>
            </a:extLst>
          </p:cNvPr>
          <p:cNvSpPr txBox="1"/>
          <p:nvPr/>
        </p:nvSpPr>
        <p:spPr>
          <a:xfrm>
            <a:off x="1797240" y="3752344"/>
            <a:ext cx="2856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프로필화면에서 프로필 설정화면으로 이동한다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F0050E-CCE6-4004-9984-56234878A756}"/>
              </a:ext>
            </a:extLst>
          </p:cNvPr>
          <p:cNvSpPr txBox="1"/>
          <p:nvPr/>
        </p:nvSpPr>
        <p:spPr>
          <a:xfrm>
            <a:off x="1797240" y="4921113"/>
            <a:ext cx="2824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프로필 설정 화면에서 </a:t>
            </a:r>
            <a:r>
              <a:rPr lang="ko-KR" altLang="en-US" sz="1600"/>
              <a:t>프로필 배경변경 기능을 확인한다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4375A3-B9D1-4BA1-930C-3E8468E267D2}"/>
              </a:ext>
            </a:extLst>
          </p:cNvPr>
          <p:cNvSpPr txBox="1"/>
          <p:nvPr/>
        </p:nvSpPr>
        <p:spPr>
          <a:xfrm>
            <a:off x="756293" y="1704279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테스트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EA3FE62-9465-42C4-9407-3D962760CE3B}"/>
              </a:ext>
            </a:extLst>
          </p:cNvPr>
          <p:cNvGrpSpPr/>
          <p:nvPr/>
        </p:nvGrpSpPr>
        <p:grpSpPr>
          <a:xfrm>
            <a:off x="6798138" y="2199008"/>
            <a:ext cx="3802017" cy="2459984"/>
            <a:chOff x="3811603" y="934857"/>
            <a:chExt cx="5786422" cy="134503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A484CF8-C537-42A7-BAC5-A4A97F0CDD71}"/>
                </a:ext>
              </a:extLst>
            </p:cNvPr>
            <p:cNvSpPr/>
            <p:nvPr/>
          </p:nvSpPr>
          <p:spPr>
            <a:xfrm>
              <a:off x="3811604" y="934857"/>
              <a:ext cx="5786421" cy="13450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873654E-7CE6-4849-B083-8F2C09F490C0}"/>
                </a:ext>
              </a:extLst>
            </p:cNvPr>
            <p:cNvSpPr/>
            <p:nvPr/>
          </p:nvSpPr>
          <p:spPr>
            <a:xfrm>
              <a:off x="3811605" y="934857"/>
              <a:ext cx="1306496" cy="1345039"/>
            </a:xfrm>
            <a:prstGeom prst="rect">
              <a:avLst/>
            </a:prstGeom>
            <a:solidFill>
              <a:srgbClr val="FFCCB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01</a:t>
              </a:r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7AE99EA-5E29-4617-93DE-E7FF305E0DCA}"/>
                </a:ext>
              </a:extLst>
            </p:cNvPr>
            <p:cNvSpPr/>
            <p:nvPr/>
          </p:nvSpPr>
          <p:spPr>
            <a:xfrm>
              <a:off x="3811603" y="1386570"/>
              <a:ext cx="130649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ko-KR" altLang="en-US" sz="2000" b="1" dirty="0"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7EBBA07-882B-4EB1-8E35-90014B5AA490}"/>
              </a:ext>
            </a:extLst>
          </p:cNvPr>
          <p:cNvGrpSpPr/>
          <p:nvPr/>
        </p:nvGrpSpPr>
        <p:grpSpPr>
          <a:xfrm>
            <a:off x="6798138" y="4786966"/>
            <a:ext cx="3802017" cy="1045712"/>
            <a:chOff x="3811603" y="934857"/>
            <a:chExt cx="5786422" cy="1345039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73F94E9-5E92-40AC-9C79-FA136FCEF330}"/>
                </a:ext>
              </a:extLst>
            </p:cNvPr>
            <p:cNvSpPr/>
            <p:nvPr/>
          </p:nvSpPr>
          <p:spPr>
            <a:xfrm>
              <a:off x="3811604" y="934857"/>
              <a:ext cx="5786421" cy="13450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5B99927-5930-490E-B568-8A03BF8245C4}"/>
                </a:ext>
              </a:extLst>
            </p:cNvPr>
            <p:cNvSpPr/>
            <p:nvPr/>
          </p:nvSpPr>
          <p:spPr>
            <a:xfrm>
              <a:off x="3811605" y="934857"/>
              <a:ext cx="1306496" cy="1345039"/>
            </a:xfrm>
            <a:prstGeom prst="rect">
              <a:avLst/>
            </a:prstGeom>
            <a:solidFill>
              <a:srgbClr val="FFCCB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02</a:t>
              </a:r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E99BECC-F461-4F33-BAD0-A89C7E54C05F}"/>
                </a:ext>
              </a:extLst>
            </p:cNvPr>
            <p:cNvSpPr/>
            <p:nvPr/>
          </p:nvSpPr>
          <p:spPr>
            <a:xfrm>
              <a:off x="3811603" y="1386570"/>
              <a:ext cx="130649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ko-KR" altLang="en-US" sz="2000" b="1" dirty="0">
                <a:ea typeface="나눔바른고딕" panose="020B0603020101020101" pitchFamily="50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2F131E3-2E4E-42DC-A558-1D0D68493229}"/>
              </a:ext>
            </a:extLst>
          </p:cNvPr>
          <p:cNvSpPr txBox="1"/>
          <p:nvPr/>
        </p:nvSpPr>
        <p:spPr>
          <a:xfrm>
            <a:off x="7656583" y="2268350"/>
            <a:ext cx="2943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9EDE07-812F-43A1-8B11-6EB2CA97E498}"/>
              </a:ext>
            </a:extLst>
          </p:cNvPr>
          <p:cNvSpPr txBox="1"/>
          <p:nvPr/>
        </p:nvSpPr>
        <p:spPr>
          <a:xfrm>
            <a:off x="7715958" y="2359995"/>
            <a:ext cx="282482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/>
                </a:solidFill>
              </a:rPr>
              <a:t>화면 이동이 즉각적으로 이루어지는지 확인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사용자는 화면이동을 수행하는 버튼을 직관적으로 인식할 수 있는가</a:t>
            </a:r>
            <a:r>
              <a:rPr lang="en-US" altLang="ko-KR" sz="1600" dirty="0"/>
              <a:t>?</a:t>
            </a:r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버튼 아이콘 및 이름으로부터 어느 화면으로 이동할지 예측 할 수 있는가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8602F96-C911-40EA-B44A-D0D3EAA734AB}"/>
              </a:ext>
            </a:extLst>
          </p:cNvPr>
          <p:cNvSpPr txBox="1"/>
          <p:nvPr/>
        </p:nvSpPr>
        <p:spPr>
          <a:xfrm>
            <a:off x="7715958" y="5001300"/>
            <a:ext cx="2824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기타 기능 </a:t>
            </a:r>
            <a:r>
              <a:rPr lang="ko-KR" altLang="en-US" sz="1600" dirty="0" err="1"/>
              <a:t>테스트및</a:t>
            </a:r>
            <a:r>
              <a:rPr lang="ko-KR" altLang="en-US" sz="1600" dirty="0"/>
              <a:t> </a:t>
            </a:r>
            <a:r>
              <a:rPr lang="en-US" altLang="ko-KR" sz="1600" dirty="0"/>
              <a:t>UI</a:t>
            </a:r>
            <a:r>
              <a:rPr lang="ko-KR" altLang="en-US" sz="1600" dirty="0"/>
              <a:t>가시성 테스트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41C75D-F6D8-4361-92B4-AE2BFBC91DC1}"/>
              </a:ext>
            </a:extLst>
          </p:cNvPr>
          <p:cNvSpPr txBox="1"/>
          <p:nvPr/>
        </p:nvSpPr>
        <p:spPr>
          <a:xfrm>
            <a:off x="6675011" y="161423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시나리오</a:t>
            </a:r>
          </a:p>
        </p:txBody>
      </p:sp>
    </p:spTree>
    <p:extLst>
      <p:ext uri="{BB962C8B-B14F-4D97-AF65-F5344CB8AC3E}">
        <p14:creationId xmlns:p14="http://schemas.microsoft.com/office/powerpoint/2010/main" val="4141393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B3B007DD-5FDB-48ED-A24D-4146FF980DA2}"/>
              </a:ext>
            </a:extLst>
          </p:cNvPr>
          <p:cNvSpPr/>
          <p:nvPr/>
        </p:nvSpPr>
        <p:spPr>
          <a:xfrm>
            <a:off x="0" y="0"/>
            <a:ext cx="12192000" cy="654341"/>
          </a:xfrm>
          <a:prstGeom prst="rect">
            <a:avLst/>
          </a:prstGeom>
          <a:solidFill>
            <a:srgbClr val="FFCCB7"/>
          </a:solidFill>
          <a:ln>
            <a:solidFill>
              <a:srgbClr val="FFC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참가자 선정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C2AC26-3FA8-4A6D-9729-49511E65BBA5}"/>
              </a:ext>
            </a:extLst>
          </p:cNvPr>
          <p:cNvSpPr/>
          <p:nvPr/>
        </p:nvSpPr>
        <p:spPr>
          <a:xfrm>
            <a:off x="0" y="6660858"/>
            <a:ext cx="12192000" cy="197141"/>
          </a:xfrm>
          <a:prstGeom prst="rect">
            <a:avLst/>
          </a:prstGeom>
          <a:solidFill>
            <a:srgbClr val="FFCCB7"/>
          </a:solidFill>
          <a:ln>
            <a:solidFill>
              <a:srgbClr val="FFC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0F1C1B6-404C-402A-9D7C-F1EE7AF87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850"/>
            <a:ext cx="687191" cy="6871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488BA8D-ED43-41FE-A134-42778427D32B}"/>
              </a:ext>
            </a:extLst>
          </p:cNvPr>
          <p:cNvSpPr txBox="1"/>
          <p:nvPr/>
        </p:nvSpPr>
        <p:spPr>
          <a:xfrm>
            <a:off x="687191" y="142504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사용성테스트 계획서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31146B7-8740-4C10-AA54-C49552267E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398015"/>
              </p:ext>
            </p:extLst>
          </p:nvPr>
        </p:nvGraphicFramePr>
        <p:xfrm>
          <a:off x="343594" y="1053576"/>
          <a:ext cx="10805376" cy="28939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896">
                  <a:extLst>
                    <a:ext uri="{9D8B030D-6E8A-4147-A177-3AD203B41FA5}">
                      <a16:colId xmlns:a16="http://schemas.microsoft.com/office/drawing/2014/main" val="3421486934"/>
                    </a:ext>
                  </a:extLst>
                </a:gridCol>
                <a:gridCol w="1800896">
                  <a:extLst>
                    <a:ext uri="{9D8B030D-6E8A-4147-A177-3AD203B41FA5}">
                      <a16:colId xmlns:a16="http://schemas.microsoft.com/office/drawing/2014/main" val="1822497373"/>
                    </a:ext>
                  </a:extLst>
                </a:gridCol>
                <a:gridCol w="1800896">
                  <a:extLst>
                    <a:ext uri="{9D8B030D-6E8A-4147-A177-3AD203B41FA5}">
                      <a16:colId xmlns:a16="http://schemas.microsoft.com/office/drawing/2014/main" val="2200314900"/>
                    </a:ext>
                  </a:extLst>
                </a:gridCol>
                <a:gridCol w="1800896">
                  <a:extLst>
                    <a:ext uri="{9D8B030D-6E8A-4147-A177-3AD203B41FA5}">
                      <a16:colId xmlns:a16="http://schemas.microsoft.com/office/drawing/2014/main" val="568340156"/>
                    </a:ext>
                  </a:extLst>
                </a:gridCol>
                <a:gridCol w="1800896">
                  <a:extLst>
                    <a:ext uri="{9D8B030D-6E8A-4147-A177-3AD203B41FA5}">
                      <a16:colId xmlns:a16="http://schemas.microsoft.com/office/drawing/2014/main" val="528322592"/>
                    </a:ext>
                  </a:extLst>
                </a:gridCol>
                <a:gridCol w="1800896">
                  <a:extLst>
                    <a:ext uri="{9D8B030D-6E8A-4147-A177-3AD203B41FA5}">
                      <a16:colId xmlns:a16="http://schemas.microsoft.com/office/drawing/2014/main" val="266119280"/>
                    </a:ext>
                  </a:extLst>
                </a:gridCol>
              </a:tblGrid>
              <a:tr h="3894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BB9F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직업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BB9F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연령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BB9F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BB9F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유사 사이트 이용 경험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BB9F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 이유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BB9F">
                        <a:alpha val="5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41805"/>
                  </a:ext>
                </a:extLst>
              </a:tr>
              <a:tr h="626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**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dirty="0"/>
                        <a:t>학생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24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유튜브 뮤직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서비스 및 접근성이 좋아서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7282020"/>
                  </a:ext>
                </a:extLst>
              </a:tr>
              <a:tr h="6261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/>
                        <a:t>우</a:t>
                      </a:r>
                      <a:r>
                        <a:rPr lang="en-US" altLang="ko-KR" sz="1300" b="0" dirty="0"/>
                        <a:t>**</a:t>
                      </a:r>
                      <a:endParaRPr lang="ko-KR" altLang="en-US" sz="1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dirty="0"/>
                        <a:t>학생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29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유튜브 뮤직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접근성이 좋아서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314676"/>
                  </a:ext>
                </a:extLst>
              </a:tr>
              <a:tr h="6261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/>
                        <a:t>김</a:t>
                      </a:r>
                      <a:r>
                        <a:rPr lang="en-US" altLang="ko-KR" sz="1300" b="0" dirty="0"/>
                        <a:t>**</a:t>
                      </a:r>
                      <a:endParaRPr lang="ko-KR" altLang="en-US" sz="1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dirty="0"/>
                        <a:t>학생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25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멜론 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유튜브 뮤직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디자인이 마음에 들어서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143179"/>
                  </a:ext>
                </a:extLst>
              </a:tr>
              <a:tr h="6261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/>
                        <a:t>박</a:t>
                      </a:r>
                      <a:r>
                        <a:rPr lang="en-US" altLang="ko-KR" sz="1300" b="0" dirty="0"/>
                        <a:t>**</a:t>
                      </a:r>
                      <a:endParaRPr lang="ko-KR" altLang="en-US" sz="1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1200" dirty="0"/>
                        <a:t>학생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27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유튜브 뮤직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/>
                        <a:t>추천음원</a:t>
                      </a:r>
                      <a:r>
                        <a:rPr lang="ko-KR" altLang="en-US" sz="1200" dirty="0"/>
                        <a:t> 자동재생 기능이 좋다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418315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E99987B-071B-4F18-A7AD-E9B0F714B4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614878"/>
              </p:ext>
            </p:extLst>
          </p:nvPr>
        </p:nvGraphicFramePr>
        <p:xfrm>
          <a:off x="343594" y="4409118"/>
          <a:ext cx="8406123" cy="2109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1020">
                  <a:extLst>
                    <a:ext uri="{9D8B030D-6E8A-4147-A177-3AD203B41FA5}">
                      <a16:colId xmlns:a16="http://schemas.microsoft.com/office/drawing/2014/main" val="3421486934"/>
                    </a:ext>
                  </a:extLst>
                </a:gridCol>
                <a:gridCol w="7005103">
                  <a:extLst>
                    <a:ext uri="{9D8B030D-6E8A-4147-A177-3AD203B41FA5}">
                      <a16:colId xmlns:a16="http://schemas.microsoft.com/office/drawing/2014/main" val="1822497373"/>
                    </a:ext>
                  </a:extLst>
                </a:gridCol>
              </a:tblGrid>
              <a:tr h="440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프로필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BB9F">
                        <a:alpha val="5294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BB9F">
                        <a:alpha val="5294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941805"/>
                  </a:ext>
                </a:extLst>
              </a:tr>
              <a:tr h="5322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연령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7282020"/>
                  </a:ext>
                </a:extLst>
              </a:tr>
              <a:tr h="5322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SITE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IT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계열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학원생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747093"/>
                  </a:ext>
                </a:extLst>
              </a:tr>
              <a:tr h="57956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참고사항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IT</a:t>
                      </a:r>
                      <a:r>
                        <a:rPr lang="ko-KR" altLang="en-US" sz="1200" dirty="0"/>
                        <a:t>계열 학원생들을 대상으로 테스트를 시행하기에 자세한 설문이 가능하며 웹개발을 진행중인 </a:t>
                      </a:r>
                      <a:r>
                        <a:rPr lang="ko-KR" altLang="en-US" sz="1200" dirty="0" err="1"/>
                        <a:t>학원생</a:t>
                      </a:r>
                      <a:r>
                        <a:rPr lang="ko-KR" altLang="en-US" sz="1200" dirty="0"/>
                        <a:t> 참가자라 객관적인 판단을 할 수 있을 것으로 보인다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294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31467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BE667BA-9627-4865-9B51-0F3654153D45}"/>
              </a:ext>
            </a:extLst>
          </p:cNvPr>
          <p:cNvSpPr txBox="1"/>
          <p:nvPr/>
        </p:nvSpPr>
        <p:spPr>
          <a:xfrm>
            <a:off x="253729" y="692592"/>
            <a:ext cx="1651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참가자 프로필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9BB4EF-7D49-499E-89AE-4F5285370557}"/>
              </a:ext>
            </a:extLst>
          </p:cNvPr>
          <p:cNvSpPr txBox="1"/>
          <p:nvPr/>
        </p:nvSpPr>
        <p:spPr>
          <a:xfrm>
            <a:off x="253729" y="4006245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참가자</a:t>
            </a:r>
            <a:r>
              <a:rPr lang="ko-KR" altLang="en-US" baseline="0" dirty="0">
                <a:solidFill>
                  <a:schemeClr val="tx1"/>
                </a:solidFill>
              </a:rPr>
              <a:t> 프로파일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3738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</TotalTime>
  <Words>1399</Words>
  <Application>Microsoft Office PowerPoint</Application>
  <PresentationFormat>와이드스크린</PresentationFormat>
  <Paragraphs>360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madefor-display-bold</vt:lpstr>
      <vt:lpstr>나눔바른고딕</vt:lpstr>
      <vt:lpstr>Arial</vt:lpstr>
      <vt:lpstr>Arial Black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FullName</dc:creator>
  <cp:lastModifiedBy>FullName</cp:lastModifiedBy>
  <cp:revision>64</cp:revision>
  <dcterms:created xsi:type="dcterms:W3CDTF">2024-09-09T01:35:52Z</dcterms:created>
  <dcterms:modified xsi:type="dcterms:W3CDTF">2024-09-20T03:20:36Z</dcterms:modified>
</cp:coreProperties>
</file>